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
  </p:notesMasterIdLst>
  <p:sldIdLst>
    <p:sldId id="259" r:id="rId2"/>
    <p:sldId id="262" r:id="rId3"/>
  </p:sldIdLst>
  <p:sldSz cx="6858000" cy="9906000" type="A4"/>
  <p:notesSz cx="6805613" cy="9944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20" userDrawn="1">
          <p15:clr>
            <a:srgbClr val="A4A3A4"/>
          </p15:clr>
        </p15:guide>
        <p15:guide id="2"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33"/>
    <a:srgbClr val="98C363"/>
    <a:srgbClr val="008000"/>
    <a:srgbClr val="6C6C6C"/>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4645" autoAdjust="0"/>
  </p:normalViewPr>
  <p:slideViewPr>
    <p:cSldViewPr snapToGrid="0" snapToObjects="1">
      <p:cViewPr>
        <p:scale>
          <a:sx n="100" d="100"/>
          <a:sy n="100" d="100"/>
        </p:scale>
        <p:origin x="2972" y="-2337"/>
      </p:cViewPr>
      <p:guideLst>
        <p:guide orient="horz" pos="3120"/>
        <p:guide pos="216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4450" y="0"/>
            <a:ext cx="2949575" cy="498475"/>
          </a:xfrm>
          <a:prstGeom prst="rect">
            <a:avLst/>
          </a:prstGeom>
        </p:spPr>
        <p:txBody>
          <a:bodyPr vert="horz" lIns="91440" tIns="45720" rIns="91440" bIns="45720" rtlCol="0"/>
          <a:lstStyle>
            <a:lvl1pPr algn="r">
              <a:defRPr sz="1200"/>
            </a:lvl1pPr>
          </a:lstStyle>
          <a:p>
            <a:fld id="{D61B68A9-F157-4B1F-9E3E-FBBDDCFB8E4D}" type="datetimeFigureOut">
              <a:rPr lang="en-GB" smtClean="0"/>
              <a:t>30/03/2026</a:t>
            </a:fld>
            <a:endParaRPr lang="en-GB"/>
          </a:p>
        </p:txBody>
      </p:sp>
      <p:sp>
        <p:nvSpPr>
          <p:cNvPr id="4" name="Slide Image Placeholder 3"/>
          <p:cNvSpPr>
            <a:spLocks noGrp="1" noRot="1" noChangeAspect="1"/>
          </p:cNvSpPr>
          <p:nvPr>
            <p:ph type="sldImg" idx="2"/>
          </p:nvPr>
        </p:nvSpPr>
        <p:spPr>
          <a:xfrm>
            <a:off x="2241550" y="1243013"/>
            <a:ext cx="2322513" cy="33559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1038" y="4786313"/>
            <a:ext cx="5443537" cy="3914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5625"/>
            <a:ext cx="2949575" cy="49847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4450" y="9445625"/>
            <a:ext cx="2949575" cy="498475"/>
          </a:xfrm>
          <a:prstGeom prst="rect">
            <a:avLst/>
          </a:prstGeom>
        </p:spPr>
        <p:txBody>
          <a:bodyPr vert="horz" lIns="91440" tIns="45720" rIns="91440" bIns="45720" rtlCol="0" anchor="b"/>
          <a:lstStyle>
            <a:lvl1pPr algn="r">
              <a:defRPr sz="1200"/>
            </a:lvl1pPr>
          </a:lstStyle>
          <a:p>
            <a:fld id="{0FEEFA88-F2B1-4FFD-805C-CF4C38CABA48}" type="slidenum">
              <a:rPr lang="en-GB" smtClean="0"/>
              <a:t>‹#›</a:t>
            </a:fld>
            <a:endParaRPr lang="en-GB"/>
          </a:p>
        </p:txBody>
      </p:sp>
    </p:spTree>
    <p:extLst>
      <p:ext uri="{BB962C8B-B14F-4D97-AF65-F5344CB8AC3E}">
        <p14:creationId xmlns:p14="http://schemas.microsoft.com/office/powerpoint/2010/main" val="18814261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18" Type="http://schemas.openxmlformats.org/officeDocument/2006/relationships/image" Target="../media/image17.emf"/><Relationship Id="rId26" Type="http://schemas.openxmlformats.org/officeDocument/2006/relationships/image" Target="../media/image25.emf"/><Relationship Id="rId3" Type="http://schemas.openxmlformats.org/officeDocument/2006/relationships/image" Target="../media/image2.emf"/><Relationship Id="rId21" Type="http://schemas.openxmlformats.org/officeDocument/2006/relationships/image" Target="../media/image20.emf"/><Relationship Id="rId7" Type="http://schemas.openxmlformats.org/officeDocument/2006/relationships/image" Target="../media/image6.emf"/><Relationship Id="rId12" Type="http://schemas.openxmlformats.org/officeDocument/2006/relationships/image" Target="../media/image11.emf"/><Relationship Id="rId17" Type="http://schemas.openxmlformats.org/officeDocument/2006/relationships/image" Target="../media/image16.emf"/><Relationship Id="rId25" Type="http://schemas.openxmlformats.org/officeDocument/2006/relationships/image" Target="../media/image24.emf"/><Relationship Id="rId2" Type="http://schemas.openxmlformats.org/officeDocument/2006/relationships/image" Target="../media/image1.emf"/><Relationship Id="rId16" Type="http://schemas.openxmlformats.org/officeDocument/2006/relationships/image" Target="../media/image15.emf"/><Relationship Id="rId20" Type="http://schemas.openxmlformats.org/officeDocument/2006/relationships/image" Target="../media/image19.emf"/><Relationship Id="rId1" Type="http://schemas.openxmlformats.org/officeDocument/2006/relationships/slideMaster" Target="../slideMasters/slideMaster1.xml"/><Relationship Id="rId6" Type="http://schemas.openxmlformats.org/officeDocument/2006/relationships/image" Target="../media/image5.emf"/><Relationship Id="rId11" Type="http://schemas.openxmlformats.org/officeDocument/2006/relationships/image" Target="../media/image10.emf"/><Relationship Id="rId24" Type="http://schemas.openxmlformats.org/officeDocument/2006/relationships/image" Target="../media/image23.emf"/><Relationship Id="rId5" Type="http://schemas.openxmlformats.org/officeDocument/2006/relationships/image" Target="../media/image4.emf"/><Relationship Id="rId15" Type="http://schemas.openxmlformats.org/officeDocument/2006/relationships/image" Target="../media/image14.emf"/><Relationship Id="rId23" Type="http://schemas.openxmlformats.org/officeDocument/2006/relationships/image" Target="../media/image22.emf"/><Relationship Id="rId28" Type="http://schemas.openxmlformats.org/officeDocument/2006/relationships/image" Target="../media/image27.emf"/><Relationship Id="rId10" Type="http://schemas.openxmlformats.org/officeDocument/2006/relationships/image" Target="../media/image9.emf"/><Relationship Id="rId19" Type="http://schemas.openxmlformats.org/officeDocument/2006/relationships/image" Target="../media/image18.emf"/><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 Id="rId22" Type="http://schemas.openxmlformats.org/officeDocument/2006/relationships/image" Target="../media/image21.emf"/><Relationship Id="rId27" Type="http://schemas.openxmlformats.org/officeDocument/2006/relationships/image" Target="../media/image26.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IBRARY">
    <p:spTree>
      <p:nvGrpSpPr>
        <p:cNvPr id="1" name=""/>
        <p:cNvGrpSpPr/>
        <p:nvPr/>
      </p:nvGrpSpPr>
      <p:grpSpPr>
        <a:xfrm>
          <a:off x="0" y="0"/>
          <a:ext cx="0" cy="0"/>
          <a:chOff x="0" y="0"/>
          <a:chExt cx="0" cy="0"/>
        </a:xfrm>
      </p:grpSpPr>
      <p:sp>
        <p:nvSpPr>
          <p:cNvPr id="151" name="Rectangle 150"/>
          <p:cNvSpPr/>
          <p:nvPr userDrawn="1"/>
        </p:nvSpPr>
        <p:spPr>
          <a:xfrm>
            <a:off x="329531" y="1047750"/>
            <a:ext cx="299228" cy="362886"/>
          </a:xfrm>
          <a:prstGeom prst="rect">
            <a:avLst/>
          </a:prstGeom>
          <a:solidFill>
            <a:srgbClr val="69BE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46"/>
          </a:p>
        </p:txBody>
      </p:sp>
      <p:sp>
        <p:nvSpPr>
          <p:cNvPr id="152" name="Rectangle 151"/>
          <p:cNvSpPr/>
          <p:nvPr userDrawn="1"/>
        </p:nvSpPr>
        <p:spPr>
          <a:xfrm>
            <a:off x="329531" y="1607200"/>
            <a:ext cx="299228" cy="362886"/>
          </a:xfrm>
          <a:prstGeom prst="rect">
            <a:avLst/>
          </a:prstGeom>
          <a:solidFill>
            <a:srgbClr val="006A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46"/>
          </a:p>
        </p:txBody>
      </p:sp>
      <p:sp>
        <p:nvSpPr>
          <p:cNvPr id="153" name="Rectangle 152"/>
          <p:cNvSpPr/>
          <p:nvPr userDrawn="1"/>
        </p:nvSpPr>
        <p:spPr>
          <a:xfrm>
            <a:off x="329531" y="2220359"/>
            <a:ext cx="299228" cy="362886"/>
          </a:xfrm>
          <a:prstGeom prst="rect">
            <a:avLst/>
          </a:prstGeom>
          <a:solidFill>
            <a:srgbClr val="BFD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46"/>
          </a:p>
        </p:txBody>
      </p:sp>
      <p:sp>
        <p:nvSpPr>
          <p:cNvPr id="154" name="Rectangle 153"/>
          <p:cNvSpPr/>
          <p:nvPr userDrawn="1"/>
        </p:nvSpPr>
        <p:spPr>
          <a:xfrm>
            <a:off x="329531" y="2779808"/>
            <a:ext cx="299228" cy="362886"/>
          </a:xfrm>
          <a:prstGeom prst="rect">
            <a:avLst/>
          </a:prstGeom>
          <a:solidFill>
            <a:srgbClr val="00A6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46"/>
          </a:p>
        </p:txBody>
      </p:sp>
      <p:sp>
        <p:nvSpPr>
          <p:cNvPr id="155" name="Rectangle 154"/>
          <p:cNvSpPr/>
          <p:nvPr userDrawn="1"/>
        </p:nvSpPr>
        <p:spPr>
          <a:xfrm>
            <a:off x="329531" y="3339257"/>
            <a:ext cx="299228" cy="362886"/>
          </a:xfrm>
          <a:prstGeom prst="rect">
            <a:avLst/>
          </a:prstGeom>
          <a:solidFill>
            <a:srgbClr val="004B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46"/>
          </a:p>
        </p:txBody>
      </p:sp>
      <p:sp>
        <p:nvSpPr>
          <p:cNvPr id="156" name="Rectangle 155"/>
          <p:cNvSpPr/>
          <p:nvPr userDrawn="1"/>
        </p:nvSpPr>
        <p:spPr>
          <a:xfrm>
            <a:off x="329531" y="3898707"/>
            <a:ext cx="299228" cy="362886"/>
          </a:xfrm>
          <a:prstGeom prst="rect">
            <a:avLst/>
          </a:prstGeom>
          <a:solidFill>
            <a:srgbClr val="E2DD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46"/>
          </a:p>
        </p:txBody>
      </p:sp>
      <p:sp>
        <p:nvSpPr>
          <p:cNvPr id="157" name="Rectangle 156"/>
          <p:cNvSpPr/>
          <p:nvPr userDrawn="1"/>
        </p:nvSpPr>
        <p:spPr>
          <a:xfrm>
            <a:off x="329531" y="4458156"/>
            <a:ext cx="299228" cy="362886"/>
          </a:xfrm>
          <a:prstGeom prst="rect">
            <a:avLst/>
          </a:prstGeom>
          <a:solidFill>
            <a:srgbClr val="EBE6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46"/>
          </a:p>
        </p:txBody>
      </p:sp>
      <p:sp>
        <p:nvSpPr>
          <p:cNvPr id="158" name="Rectangle 157"/>
          <p:cNvSpPr/>
          <p:nvPr userDrawn="1"/>
        </p:nvSpPr>
        <p:spPr>
          <a:xfrm>
            <a:off x="329531" y="5017605"/>
            <a:ext cx="299228" cy="362886"/>
          </a:xfrm>
          <a:prstGeom prst="rect">
            <a:avLst/>
          </a:prstGeom>
          <a:solidFill>
            <a:srgbClr val="F2F0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46"/>
          </a:p>
        </p:txBody>
      </p:sp>
      <p:sp>
        <p:nvSpPr>
          <p:cNvPr id="159" name="Rectangle 158"/>
          <p:cNvSpPr/>
          <p:nvPr userDrawn="1"/>
        </p:nvSpPr>
        <p:spPr>
          <a:xfrm>
            <a:off x="329531" y="5630766"/>
            <a:ext cx="299228" cy="362886"/>
          </a:xfrm>
          <a:prstGeom prst="rect">
            <a:avLst/>
          </a:prstGeom>
          <a:solidFill>
            <a:srgbClr val="00B2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46"/>
          </a:p>
        </p:txBody>
      </p:sp>
      <p:sp>
        <p:nvSpPr>
          <p:cNvPr id="160" name="Rectangle 159"/>
          <p:cNvSpPr/>
          <p:nvPr userDrawn="1"/>
        </p:nvSpPr>
        <p:spPr>
          <a:xfrm>
            <a:off x="329531" y="6190215"/>
            <a:ext cx="299228" cy="362886"/>
          </a:xfrm>
          <a:prstGeom prst="rect">
            <a:avLst/>
          </a:prstGeom>
          <a:solidFill>
            <a:srgbClr val="EC00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46"/>
          </a:p>
        </p:txBody>
      </p:sp>
      <p:sp>
        <p:nvSpPr>
          <p:cNvPr id="161" name="Rectangle 160"/>
          <p:cNvSpPr/>
          <p:nvPr userDrawn="1"/>
        </p:nvSpPr>
        <p:spPr>
          <a:xfrm>
            <a:off x="329531" y="6803375"/>
            <a:ext cx="299228" cy="362886"/>
          </a:xfrm>
          <a:prstGeom prst="rect">
            <a:avLst/>
          </a:prstGeom>
          <a:solidFill>
            <a:srgbClr val="A23F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46"/>
          </a:p>
        </p:txBody>
      </p:sp>
      <p:sp>
        <p:nvSpPr>
          <p:cNvPr id="162" name="Rectangle 161"/>
          <p:cNvSpPr/>
          <p:nvPr userDrawn="1"/>
        </p:nvSpPr>
        <p:spPr>
          <a:xfrm>
            <a:off x="329531" y="7362824"/>
            <a:ext cx="299228" cy="362886"/>
          </a:xfrm>
          <a:prstGeom prst="rect">
            <a:avLst/>
          </a:prstGeom>
          <a:solidFill>
            <a:srgbClr val="FFD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46"/>
          </a:p>
        </p:txBody>
      </p:sp>
      <p:sp>
        <p:nvSpPr>
          <p:cNvPr id="163" name="Rectangle 162"/>
          <p:cNvSpPr/>
          <p:nvPr userDrawn="1"/>
        </p:nvSpPr>
        <p:spPr>
          <a:xfrm>
            <a:off x="329531" y="7922273"/>
            <a:ext cx="299228" cy="362886"/>
          </a:xfrm>
          <a:prstGeom prst="rect">
            <a:avLst/>
          </a:prstGeom>
          <a:solidFill>
            <a:srgbClr val="F5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46"/>
          </a:p>
        </p:txBody>
      </p:sp>
      <p:sp>
        <p:nvSpPr>
          <p:cNvPr id="164" name="Rectangle 163"/>
          <p:cNvSpPr/>
          <p:nvPr userDrawn="1"/>
        </p:nvSpPr>
        <p:spPr>
          <a:xfrm>
            <a:off x="329531" y="8481722"/>
            <a:ext cx="299228" cy="362886"/>
          </a:xfrm>
          <a:prstGeom prst="rect">
            <a:avLst/>
          </a:pr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46">
              <a:solidFill>
                <a:srgbClr val="333333"/>
              </a:solidFill>
            </a:endParaRPr>
          </a:p>
        </p:txBody>
      </p:sp>
      <p:sp>
        <p:nvSpPr>
          <p:cNvPr id="165" name="TextBox 164"/>
          <p:cNvSpPr txBox="1"/>
          <p:nvPr userDrawn="1"/>
        </p:nvSpPr>
        <p:spPr>
          <a:xfrm>
            <a:off x="725855" y="1101462"/>
            <a:ext cx="1887278" cy="220125"/>
          </a:xfrm>
          <a:prstGeom prst="rect">
            <a:avLst/>
          </a:prstGeom>
          <a:noFill/>
        </p:spPr>
        <p:txBody>
          <a:bodyPr wrap="square" rtlCol="0">
            <a:spAutoFit/>
          </a:bodyPr>
          <a:lstStyle/>
          <a:p>
            <a:pPr marL="0" marR="0" indent="0" algn="l" defTabSz="633039" rtl="0" eaLnBrk="1" fontAlgn="auto" latinLnBrk="0" hangingPunct="1">
              <a:lnSpc>
                <a:spcPct val="100000"/>
              </a:lnSpc>
              <a:spcBef>
                <a:spcPts val="0"/>
              </a:spcBef>
              <a:spcAft>
                <a:spcPts val="0"/>
              </a:spcAft>
              <a:buClrTx/>
              <a:buSzTx/>
              <a:buFontTx/>
              <a:buNone/>
              <a:tabLst/>
              <a:defRPr/>
            </a:pPr>
            <a:r>
              <a:rPr lang="en-US" sz="1246" b="0" i="0" u="none" strike="noStrike" kern="1200" baseline="30000" dirty="0">
                <a:solidFill>
                  <a:srgbClr val="4D4D4D"/>
                </a:solidFill>
                <a:latin typeface="+mn-lt"/>
                <a:ea typeface="+mn-ea"/>
                <a:cs typeface="+mn-cs"/>
              </a:rPr>
              <a:t>PANTONE 368 C</a:t>
            </a:r>
          </a:p>
        </p:txBody>
      </p:sp>
      <p:sp>
        <p:nvSpPr>
          <p:cNvPr id="166" name="TextBox 165"/>
          <p:cNvSpPr txBox="1"/>
          <p:nvPr userDrawn="1"/>
        </p:nvSpPr>
        <p:spPr>
          <a:xfrm>
            <a:off x="725855" y="1660911"/>
            <a:ext cx="1887278" cy="220125"/>
          </a:xfrm>
          <a:prstGeom prst="rect">
            <a:avLst/>
          </a:prstGeom>
          <a:noFill/>
        </p:spPr>
        <p:txBody>
          <a:bodyPr wrap="square" rtlCol="0">
            <a:spAutoFit/>
          </a:bodyPr>
          <a:lstStyle/>
          <a:p>
            <a:pPr rtl="0"/>
            <a:r>
              <a:rPr lang="en-US" sz="1246" b="0" i="0" u="none" strike="noStrike" kern="1200" baseline="30000" dirty="0">
                <a:solidFill>
                  <a:srgbClr val="4D4D4D"/>
                </a:solidFill>
                <a:latin typeface="+mn-lt"/>
                <a:ea typeface="+mn-ea"/>
                <a:cs typeface="+mn-cs"/>
              </a:rPr>
              <a:t>PANTONE 342 C</a:t>
            </a:r>
          </a:p>
        </p:txBody>
      </p:sp>
      <p:sp>
        <p:nvSpPr>
          <p:cNvPr id="167" name="TextBox 166"/>
          <p:cNvSpPr txBox="1"/>
          <p:nvPr userDrawn="1"/>
        </p:nvSpPr>
        <p:spPr>
          <a:xfrm>
            <a:off x="725855" y="2274071"/>
            <a:ext cx="1887278" cy="220125"/>
          </a:xfrm>
          <a:prstGeom prst="rect">
            <a:avLst/>
          </a:prstGeom>
          <a:noFill/>
        </p:spPr>
        <p:txBody>
          <a:bodyPr wrap="square" rtlCol="0">
            <a:spAutoFit/>
          </a:bodyPr>
          <a:lstStyle/>
          <a:p>
            <a:pPr rtl="0"/>
            <a:r>
              <a:rPr lang="en-US" sz="1246" b="0" i="0" u="none" strike="noStrike" kern="1200" baseline="30000" dirty="0">
                <a:solidFill>
                  <a:srgbClr val="4D4D4D"/>
                </a:solidFill>
                <a:latin typeface="+mn-lt"/>
                <a:ea typeface="+mn-ea"/>
                <a:cs typeface="+mn-cs"/>
              </a:rPr>
              <a:t>SECONDARY - ENERGIZING</a:t>
            </a:r>
          </a:p>
        </p:txBody>
      </p:sp>
      <p:sp>
        <p:nvSpPr>
          <p:cNvPr id="168" name="TextBox 167"/>
          <p:cNvSpPr txBox="1"/>
          <p:nvPr userDrawn="1"/>
        </p:nvSpPr>
        <p:spPr>
          <a:xfrm>
            <a:off x="725855" y="2833520"/>
            <a:ext cx="1887278" cy="220125"/>
          </a:xfrm>
          <a:prstGeom prst="rect">
            <a:avLst/>
          </a:prstGeom>
          <a:noFill/>
        </p:spPr>
        <p:txBody>
          <a:bodyPr wrap="square" rtlCol="0">
            <a:spAutoFit/>
          </a:bodyPr>
          <a:lstStyle/>
          <a:p>
            <a:pPr rtl="0"/>
            <a:r>
              <a:rPr lang="en-US" sz="1246" b="0" i="0" u="none" strike="noStrike" kern="1200" baseline="30000" dirty="0">
                <a:solidFill>
                  <a:srgbClr val="4D4D4D"/>
                </a:solidFill>
                <a:latin typeface="+mn-lt"/>
                <a:ea typeface="+mn-ea"/>
                <a:cs typeface="+mn-cs"/>
              </a:rPr>
              <a:t>SECONDARY - REFRESHING</a:t>
            </a:r>
          </a:p>
        </p:txBody>
      </p:sp>
      <p:sp>
        <p:nvSpPr>
          <p:cNvPr id="169" name="TextBox 168"/>
          <p:cNvSpPr txBox="1"/>
          <p:nvPr userDrawn="1"/>
        </p:nvSpPr>
        <p:spPr>
          <a:xfrm>
            <a:off x="725855" y="3392969"/>
            <a:ext cx="1887278" cy="220125"/>
          </a:xfrm>
          <a:prstGeom prst="rect">
            <a:avLst/>
          </a:prstGeom>
          <a:noFill/>
        </p:spPr>
        <p:txBody>
          <a:bodyPr wrap="square" rtlCol="0">
            <a:spAutoFit/>
          </a:bodyPr>
          <a:lstStyle/>
          <a:p>
            <a:pPr rtl="0"/>
            <a:r>
              <a:rPr lang="en-US" sz="1246" b="0" i="0" u="none" strike="noStrike" kern="1200" baseline="30000" dirty="0">
                <a:solidFill>
                  <a:srgbClr val="4D4D4D"/>
                </a:solidFill>
                <a:latin typeface="+mn-lt"/>
                <a:ea typeface="+mn-ea"/>
                <a:cs typeface="+mn-cs"/>
              </a:rPr>
              <a:t>SECONDARY - ENTERPRISING</a:t>
            </a:r>
          </a:p>
        </p:txBody>
      </p:sp>
      <p:sp>
        <p:nvSpPr>
          <p:cNvPr id="170" name="TextBox 169"/>
          <p:cNvSpPr txBox="1"/>
          <p:nvPr userDrawn="1"/>
        </p:nvSpPr>
        <p:spPr>
          <a:xfrm>
            <a:off x="725855" y="3952418"/>
            <a:ext cx="1887278" cy="220125"/>
          </a:xfrm>
          <a:prstGeom prst="rect">
            <a:avLst/>
          </a:prstGeom>
          <a:noFill/>
        </p:spPr>
        <p:txBody>
          <a:bodyPr wrap="square" rtlCol="0">
            <a:spAutoFit/>
          </a:bodyPr>
          <a:lstStyle/>
          <a:p>
            <a:pPr marL="0" marR="0" indent="0" algn="l" defTabSz="633039" rtl="0" eaLnBrk="1" fontAlgn="auto" latinLnBrk="0" hangingPunct="1">
              <a:lnSpc>
                <a:spcPct val="100000"/>
              </a:lnSpc>
              <a:spcBef>
                <a:spcPts val="0"/>
              </a:spcBef>
              <a:spcAft>
                <a:spcPts val="0"/>
              </a:spcAft>
              <a:buClrTx/>
              <a:buSzTx/>
              <a:buFontTx/>
              <a:buNone/>
              <a:tabLst/>
              <a:defRPr/>
            </a:pPr>
            <a:r>
              <a:rPr lang="en-US" sz="1246" b="0" i="0" u="none" strike="noStrike" kern="1200" baseline="30000" dirty="0">
                <a:solidFill>
                  <a:srgbClr val="4D4D4D"/>
                </a:solidFill>
                <a:latin typeface="+mn-lt"/>
                <a:ea typeface="+mn-ea"/>
                <a:cs typeface="+mn-cs"/>
              </a:rPr>
              <a:t>NEUTRAL</a:t>
            </a:r>
          </a:p>
        </p:txBody>
      </p:sp>
      <p:sp>
        <p:nvSpPr>
          <p:cNvPr id="171" name="TextBox 170"/>
          <p:cNvSpPr txBox="1"/>
          <p:nvPr userDrawn="1"/>
        </p:nvSpPr>
        <p:spPr>
          <a:xfrm>
            <a:off x="725855" y="4511868"/>
            <a:ext cx="1887278" cy="220125"/>
          </a:xfrm>
          <a:prstGeom prst="rect">
            <a:avLst/>
          </a:prstGeom>
          <a:noFill/>
        </p:spPr>
        <p:txBody>
          <a:bodyPr wrap="square" rtlCol="0">
            <a:spAutoFit/>
          </a:bodyPr>
          <a:lstStyle/>
          <a:p>
            <a:pPr marL="0" marR="0" indent="0" algn="l" defTabSz="633039" rtl="0" eaLnBrk="1" fontAlgn="auto" latinLnBrk="0" hangingPunct="1">
              <a:lnSpc>
                <a:spcPct val="100000"/>
              </a:lnSpc>
              <a:spcBef>
                <a:spcPts val="0"/>
              </a:spcBef>
              <a:spcAft>
                <a:spcPts val="0"/>
              </a:spcAft>
              <a:buClrTx/>
              <a:buSzTx/>
              <a:buFontTx/>
              <a:buNone/>
              <a:tabLst/>
              <a:defRPr/>
            </a:pPr>
            <a:r>
              <a:rPr lang="en-US" sz="1246" b="0" i="0" u="none" strike="noStrike" kern="1200" baseline="30000" dirty="0">
                <a:solidFill>
                  <a:srgbClr val="4D4D4D"/>
                </a:solidFill>
                <a:latin typeface="+mn-lt"/>
                <a:ea typeface="+mn-ea"/>
                <a:cs typeface="+mn-cs"/>
              </a:rPr>
              <a:t>NEUTRAL @ 65%</a:t>
            </a:r>
          </a:p>
        </p:txBody>
      </p:sp>
      <p:sp>
        <p:nvSpPr>
          <p:cNvPr id="172" name="TextBox 171"/>
          <p:cNvSpPr txBox="1"/>
          <p:nvPr userDrawn="1"/>
        </p:nvSpPr>
        <p:spPr>
          <a:xfrm>
            <a:off x="725855" y="5071317"/>
            <a:ext cx="1887278" cy="220125"/>
          </a:xfrm>
          <a:prstGeom prst="rect">
            <a:avLst/>
          </a:prstGeom>
          <a:noFill/>
        </p:spPr>
        <p:txBody>
          <a:bodyPr wrap="square" rtlCol="0">
            <a:spAutoFit/>
          </a:bodyPr>
          <a:lstStyle/>
          <a:p>
            <a:pPr rtl="0"/>
            <a:r>
              <a:rPr lang="en-US" sz="1246" b="0" i="0" u="none" strike="noStrike" kern="1200" baseline="30000" dirty="0">
                <a:solidFill>
                  <a:srgbClr val="4D4D4D"/>
                </a:solidFill>
                <a:latin typeface="+mn-lt"/>
                <a:ea typeface="+mn-ea"/>
                <a:cs typeface="+mn-cs"/>
              </a:rPr>
              <a:t>NEUTRAL @ 35%</a:t>
            </a:r>
          </a:p>
        </p:txBody>
      </p:sp>
      <p:sp>
        <p:nvSpPr>
          <p:cNvPr id="173" name="TextBox 172"/>
          <p:cNvSpPr txBox="1"/>
          <p:nvPr userDrawn="1"/>
        </p:nvSpPr>
        <p:spPr>
          <a:xfrm>
            <a:off x="725855" y="5684476"/>
            <a:ext cx="1887278" cy="220125"/>
          </a:xfrm>
          <a:prstGeom prst="rect">
            <a:avLst/>
          </a:prstGeom>
          <a:noFill/>
        </p:spPr>
        <p:txBody>
          <a:bodyPr wrap="square" rtlCol="0">
            <a:spAutoFit/>
          </a:bodyPr>
          <a:lstStyle/>
          <a:p>
            <a:pPr rtl="0"/>
            <a:r>
              <a:rPr lang="en-US" sz="1246" b="0" i="0" u="none" strike="noStrike" kern="1200" baseline="30000" dirty="0">
                <a:solidFill>
                  <a:srgbClr val="4D4D4D"/>
                </a:solidFill>
                <a:latin typeface="+mn-lt"/>
                <a:ea typeface="+mn-ea"/>
                <a:cs typeface="+mn-cs"/>
              </a:rPr>
              <a:t>TERTIARY - BLUE</a:t>
            </a:r>
          </a:p>
        </p:txBody>
      </p:sp>
      <p:sp>
        <p:nvSpPr>
          <p:cNvPr id="174" name="TextBox 173"/>
          <p:cNvSpPr txBox="1"/>
          <p:nvPr userDrawn="1"/>
        </p:nvSpPr>
        <p:spPr>
          <a:xfrm>
            <a:off x="725855" y="6243925"/>
            <a:ext cx="1887278" cy="220125"/>
          </a:xfrm>
          <a:prstGeom prst="rect">
            <a:avLst/>
          </a:prstGeom>
          <a:noFill/>
        </p:spPr>
        <p:txBody>
          <a:bodyPr wrap="square" rtlCol="0">
            <a:spAutoFit/>
          </a:bodyPr>
          <a:lstStyle/>
          <a:p>
            <a:pPr rtl="0"/>
            <a:r>
              <a:rPr lang="en-US" sz="1246" b="0" i="0" u="none" strike="noStrike" kern="1200" baseline="30000" dirty="0">
                <a:solidFill>
                  <a:srgbClr val="4D4D4D"/>
                </a:solidFill>
                <a:latin typeface="+mn-lt"/>
                <a:ea typeface="+mn-ea"/>
                <a:cs typeface="+mn-cs"/>
              </a:rPr>
              <a:t>TERTIARY - MAGENTA</a:t>
            </a:r>
          </a:p>
        </p:txBody>
      </p:sp>
      <p:sp>
        <p:nvSpPr>
          <p:cNvPr id="175" name="TextBox 174"/>
          <p:cNvSpPr txBox="1"/>
          <p:nvPr userDrawn="1"/>
        </p:nvSpPr>
        <p:spPr>
          <a:xfrm>
            <a:off x="725855" y="6857086"/>
            <a:ext cx="1887278" cy="220125"/>
          </a:xfrm>
          <a:prstGeom prst="rect">
            <a:avLst/>
          </a:prstGeom>
          <a:noFill/>
        </p:spPr>
        <p:txBody>
          <a:bodyPr wrap="square" rtlCol="0">
            <a:spAutoFit/>
          </a:bodyPr>
          <a:lstStyle/>
          <a:p>
            <a:pPr rtl="0"/>
            <a:r>
              <a:rPr lang="en-US" sz="1246" b="0" i="0" u="none" strike="noStrike" kern="1200" baseline="30000" dirty="0">
                <a:solidFill>
                  <a:srgbClr val="4D4D4D"/>
                </a:solidFill>
                <a:latin typeface="+mn-lt"/>
                <a:ea typeface="+mn-ea"/>
                <a:cs typeface="+mn-cs"/>
              </a:rPr>
              <a:t>TERTIARY - PURPLE</a:t>
            </a:r>
          </a:p>
        </p:txBody>
      </p:sp>
      <p:sp>
        <p:nvSpPr>
          <p:cNvPr id="176" name="TextBox 175"/>
          <p:cNvSpPr txBox="1"/>
          <p:nvPr userDrawn="1"/>
        </p:nvSpPr>
        <p:spPr>
          <a:xfrm>
            <a:off x="725855" y="7416536"/>
            <a:ext cx="1887278" cy="220125"/>
          </a:xfrm>
          <a:prstGeom prst="rect">
            <a:avLst/>
          </a:prstGeom>
          <a:noFill/>
        </p:spPr>
        <p:txBody>
          <a:bodyPr wrap="square" rtlCol="0">
            <a:spAutoFit/>
          </a:bodyPr>
          <a:lstStyle/>
          <a:p>
            <a:pPr rtl="0"/>
            <a:r>
              <a:rPr lang="en-US" sz="1246" b="0" i="0" u="none" strike="noStrike" kern="1200" baseline="30000" dirty="0">
                <a:solidFill>
                  <a:srgbClr val="4D4D4D"/>
                </a:solidFill>
                <a:latin typeface="+mn-lt"/>
                <a:ea typeface="+mn-ea"/>
                <a:cs typeface="+mn-cs"/>
              </a:rPr>
              <a:t>TERTIARY - YELLOW</a:t>
            </a:r>
          </a:p>
        </p:txBody>
      </p:sp>
      <p:sp>
        <p:nvSpPr>
          <p:cNvPr id="177" name="TextBox 176"/>
          <p:cNvSpPr txBox="1"/>
          <p:nvPr userDrawn="1"/>
        </p:nvSpPr>
        <p:spPr>
          <a:xfrm>
            <a:off x="725855" y="7975985"/>
            <a:ext cx="1887278" cy="220125"/>
          </a:xfrm>
          <a:prstGeom prst="rect">
            <a:avLst/>
          </a:prstGeom>
          <a:noFill/>
        </p:spPr>
        <p:txBody>
          <a:bodyPr wrap="square" rtlCol="0">
            <a:spAutoFit/>
          </a:bodyPr>
          <a:lstStyle/>
          <a:p>
            <a:pPr rtl="0"/>
            <a:r>
              <a:rPr lang="en-US" sz="1246" b="0" i="0" u="none" strike="noStrike" kern="1200" baseline="30000" dirty="0">
                <a:solidFill>
                  <a:srgbClr val="4D4D4D"/>
                </a:solidFill>
                <a:latin typeface="+mn-lt"/>
                <a:ea typeface="+mn-ea"/>
                <a:cs typeface="+mn-cs"/>
              </a:rPr>
              <a:t>TERTIARY - ORANGE</a:t>
            </a:r>
          </a:p>
        </p:txBody>
      </p:sp>
      <p:sp>
        <p:nvSpPr>
          <p:cNvPr id="178" name="TextBox 177"/>
          <p:cNvSpPr txBox="1"/>
          <p:nvPr userDrawn="1"/>
        </p:nvSpPr>
        <p:spPr>
          <a:xfrm>
            <a:off x="725855" y="8535434"/>
            <a:ext cx="1887278" cy="220125"/>
          </a:xfrm>
          <a:prstGeom prst="rect">
            <a:avLst/>
          </a:prstGeom>
          <a:noFill/>
        </p:spPr>
        <p:txBody>
          <a:bodyPr wrap="square" rtlCol="0">
            <a:spAutoFit/>
          </a:bodyPr>
          <a:lstStyle/>
          <a:p>
            <a:pPr marL="0" marR="0" indent="0" algn="l" defTabSz="633039" rtl="0" eaLnBrk="1" fontAlgn="auto" latinLnBrk="0" hangingPunct="1">
              <a:lnSpc>
                <a:spcPct val="100000"/>
              </a:lnSpc>
              <a:spcBef>
                <a:spcPts val="0"/>
              </a:spcBef>
              <a:spcAft>
                <a:spcPts val="0"/>
              </a:spcAft>
              <a:buClrTx/>
              <a:buSzTx/>
              <a:buFontTx/>
              <a:buNone/>
              <a:tabLst/>
              <a:defRPr/>
            </a:pPr>
            <a:r>
              <a:rPr lang="en-US" sz="1246" b="0" i="0" u="none" strike="noStrike" kern="1200" baseline="30000" dirty="0">
                <a:solidFill>
                  <a:srgbClr val="4D4D4D"/>
                </a:solidFill>
                <a:latin typeface="+mn-lt"/>
                <a:ea typeface="+mn-ea"/>
                <a:cs typeface="+mn-cs"/>
              </a:rPr>
              <a:t>TEXT COLOR</a:t>
            </a:r>
          </a:p>
        </p:txBody>
      </p:sp>
      <p:grpSp>
        <p:nvGrpSpPr>
          <p:cNvPr id="179" name="Group 178"/>
          <p:cNvGrpSpPr/>
          <p:nvPr userDrawn="1"/>
        </p:nvGrpSpPr>
        <p:grpSpPr>
          <a:xfrm>
            <a:off x="4984563" y="4567039"/>
            <a:ext cx="1169377" cy="412750"/>
            <a:chOff x="3779787" y="5061447"/>
            <a:chExt cx="1689100" cy="285750"/>
          </a:xfrm>
        </p:grpSpPr>
        <p:pic>
          <p:nvPicPr>
            <p:cNvPr id="180" name="Picture 179"/>
            <p:cNvPicPr>
              <a:picLocks noChangeAspect="1"/>
            </p:cNvPicPr>
            <p:nvPr userDrawn="1"/>
          </p:nvPicPr>
          <p:blipFill>
            <a:blip r:embed="rId2"/>
            <a:stretch>
              <a:fillRect/>
            </a:stretch>
          </p:blipFill>
          <p:spPr>
            <a:xfrm>
              <a:off x="3779787" y="5067797"/>
              <a:ext cx="1689100" cy="279400"/>
            </a:xfrm>
            <a:prstGeom prst="rect">
              <a:avLst/>
            </a:prstGeom>
          </p:spPr>
        </p:pic>
        <p:sp>
          <p:nvSpPr>
            <p:cNvPr id="181" name="TextBox 180"/>
            <p:cNvSpPr txBox="1"/>
            <p:nvPr userDrawn="1"/>
          </p:nvSpPr>
          <p:spPr>
            <a:xfrm>
              <a:off x="3779787" y="5061447"/>
              <a:ext cx="1587501" cy="121143"/>
            </a:xfrm>
            <a:prstGeom prst="rect">
              <a:avLst/>
            </a:prstGeom>
            <a:noFill/>
          </p:spPr>
          <p:txBody>
            <a:bodyPr wrap="square" rtlCol="0">
              <a:spAutoFit/>
            </a:bodyPr>
            <a:lstStyle/>
            <a:p>
              <a:pPr algn="l"/>
              <a:r>
                <a:rPr lang="en-US" sz="537" dirty="0">
                  <a:solidFill>
                    <a:schemeClr val="bg1"/>
                  </a:solidFill>
                  <a:latin typeface="Futura Hv BT" panose="020B0702020204020204" pitchFamily="34" charset="0"/>
                </a:rPr>
                <a:t>JUMBO NAME</a:t>
              </a:r>
            </a:p>
          </p:txBody>
        </p:sp>
      </p:grpSp>
      <p:sp>
        <p:nvSpPr>
          <p:cNvPr id="182" name="Rectangle 181"/>
          <p:cNvSpPr/>
          <p:nvPr userDrawn="1"/>
        </p:nvSpPr>
        <p:spPr>
          <a:xfrm>
            <a:off x="3059178" y="4567039"/>
            <a:ext cx="1584276" cy="230846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3305" tIns="31652" rIns="63305" bIns="31652"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46" dirty="0"/>
              <a:t> </a:t>
            </a:r>
          </a:p>
        </p:txBody>
      </p:sp>
      <p:sp>
        <p:nvSpPr>
          <p:cNvPr id="183" name="Oval 182"/>
          <p:cNvSpPr/>
          <p:nvPr userDrawn="1"/>
        </p:nvSpPr>
        <p:spPr>
          <a:xfrm flipV="1">
            <a:off x="4099248" y="5775842"/>
            <a:ext cx="62716" cy="130852"/>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46"/>
          </a:p>
        </p:txBody>
      </p:sp>
      <p:grpSp>
        <p:nvGrpSpPr>
          <p:cNvPr id="184" name="Group 183"/>
          <p:cNvGrpSpPr/>
          <p:nvPr userDrawn="1"/>
        </p:nvGrpSpPr>
        <p:grpSpPr>
          <a:xfrm>
            <a:off x="3181025" y="5382657"/>
            <a:ext cx="949569" cy="458611"/>
            <a:chOff x="4044088" y="3691923"/>
            <a:chExt cx="1371600" cy="317500"/>
          </a:xfrm>
        </p:grpSpPr>
        <p:pic>
          <p:nvPicPr>
            <p:cNvPr id="185" name="Picture 184"/>
            <p:cNvPicPr>
              <a:picLocks noChangeAspect="1"/>
            </p:cNvPicPr>
            <p:nvPr userDrawn="1"/>
          </p:nvPicPr>
          <p:blipFill>
            <a:blip r:embed="rId3"/>
            <a:stretch>
              <a:fillRect/>
            </a:stretch>
          </p:blipFill>
          <p:spPr>
            <a:xfrm>
              <a:off x="4044088" y="3691923"/>
              <a:ext cx="1371600" cy="317500"/>
            </a:xfrm>
            <a:prstGeom prst="rect">
              <a:avLst/>
            </a:prstGeom>
          </p:spPr>
        </p:pic>
        <p:sp>
          <p:nvSpPr>
            <p:cNvPr id="186" name="TextBox 185"/>
            <p:cNvSpPr txBox="1"/>
            <p:nvPr userDrawn="1"/>
          </p:nvSpPr>
          <p:spPr>
            <a:xfrm>
              <a:off x="4044089" y="3704623"/>
              <a:ext cx="1237205" cy="121143"/>
            </a:xfrm>
            <a:prstGeom prst="rect">
              <a:avLst/>
            </a:prstGeom>
            <a:noFill/>
          </p:spPr>
          <p:txBody>
            <a:bodyPr wrap="square" rtlCol="0">
              <a:spAutoFit/>
            </a:bodyPr>
            <a:lstStyle/>
            <a:p>
              <a:pPr algn="ctr"/>
              <a:r>
                <a:rPr lang="en-US" sz="537" dirty="0">
                  <a:solidFill>
                    <a:schemeClr val="bg1"/>
                  </a:solidFill>
                  <a:latin typeface="Futura Hv BT" panose="020B0702020204020204" pitchFamily="34" charset="0"/>
                </a:rPr>
                <a:t>PROPERTY NAME</a:t>
              </a:r>
            </a:p>
          </p:txBody>
        </p:sp>
      </p:grpSp>
      <p:grpSp>
        <p:nvGrpSpPr>
          <p:cNvPr id="187" name="Group 186"/>
          <p:cNvGrpSpPr/>
          <p:nvPr userDrawn="1"/>
        </p:nvGrpSpPr>
        <p:grpSpPr>
          <a:xfrm>
            <a:off x="4984564" y="5099637"/>
            <a:ext cx="970958" cy="412750"/>
            <a:chOff x="3779787" y="5430169"/>
            <a:chExt cx="1402495" cy="285750"/>
          </a:xfrm>
        </p:grpSpPr>
        <p:pic>
          <p:nvPicPr>
            <p:cNvPr id="188" name="Picture 187"/>
            <p:cNvPicPr>
              <a:picLocks noChangeAspect="1"/>
            </p:cNvPicPr>
            <p:nvPr userDrawn="1"/>
          </p:nvPicPr>
          <p:blipFill>
            <a:blip r:embed="rId4"/>
            <a:stretch>
              <a:fillRect/>
            </a:stretch>
          </p:blipFill>
          <p:spPr>
            <a:xfrm>
              <a:off x="3785282" y="5436519"/>
              <a:ext cx="1397000" cy="279400"/>
            </a:xfrm>
            <a:prstGeom prst="rect">
              <a:avLst/>
            </a:prstGeom>
          </p:spPr>
        </p:pic>
        <p:sp>
          <p:nvSpPr>
            <p:cNvPr id="189" name="TextBox 188"/>
            <p:cNvSpPr txBox="1"/>
            <p:nvPr userDrawn="1"/>
          </p:nvSpPr>
          <p:spPr>
            <a:xfrm>
              <a:off x="3779787" y="5430169"/>
              <a:ext cx="1293684" cy="121143"/>
            </a:xfrm>
            <a:prstGeom prst="rect">
              <a:avLst/>
            </a:prstGeom>
            <a:noFill/>
          </p:spPr>
          <p:txBody>
            <a:bodyPr wrap="square" rtlCol="0">
              <a:spAutoFit/>
            </a:bodyPr>
            <a:lstStyle/>
            <a:p>
              <a:pPr algn="l"/>
              <a:r>
                <a:rPr lang="en-US" sz="537" dirty="0">
                  <a:solidFill>
                    <a:schemeClr val="bg1"/>
                  </a:solidFill>
                  <a:latin typeface="Futura Hv BT" panose="020B0702020204020204" pitchFamily="34" charset="0"/>
                </a:rPr>
                <a:t>LONG NAME</a:t>
              </a:r>
            </a:p>
          </p:txBody>
        </p:sp>
      </p:grpSp>
      <p:grpSp>
        <p:nvGrpSpPr>
          <p:cNvPr id="190" name="Group 189"/>
          <p:cNvGrpSpPr/>
          <p:nvPr userDrawn="1"/>
        </p:nvGrpSpPr>
        <p:grpSpPr>
          <a:xfrm>
            <a:off x="4984564" y="5642898"/>
            <a:ext cx="747346" cy="403578"/>
            <a:chOff x="3779787" y="5806273"/>
            <a:chExt cx="1079500" cy="279400"/>
          </a:xfrm>
        </p:grpSpPr>
        <p:pic>
          <p:nvPicPr>
            <p:cNvPr id="191" name="Picture 190"/>
            <p:cNvPicPr>
              <a:picLocks noChangeAspect="1"/>
            </p:cNvPicPr>
            <p:nvPr userDrawn="1"/>
          </p:nvPicPr>
          <p:blipFill>
            <a:blip r:embed="rId5"/>
            <a:stretch>
              <a:fillRect/>
            </a:stretch>
          </p:blipFill>
          <p:spPr>
            <a:xfrm>
              <a:off x="3779787" y="5806273"/>
              <a:ext cx="1079500" cy="279400"/>
            </a:xfrm>
            <a:prstGeom prst="rect">
              <a:avLst/>
            </a:prstGeom>
          </p:spPr>
        </p:pic>
        <p:sp>
          <p:nvSpPr>
            <p:cNvPr id="192" name="TextBox 191"/>
            <p:cNvSpPr txBox="1"/>
            <p:nvPr userDrawn="1"/>
          </p:nvSpPr>
          <p:spPr>
            <a:xfrm>
              <a:off x="3779787" y="5806273"/>
              <a:ext cx="964345" cy="178363"/>
            </a:xfrm>
            <a:prstGeom prst="rect">
              <a:avLst/>
            </a:prstGeom>
            <a:noFill/>
          </p:spPr>
          <p:txBody>
            <a:bodyPr wrap="square" rtlCol="0">
              <a:spAutoFit/>
            </a:bodyPr>
            <a:lstStyle/>
            <a:p>
              <a:pPr algn="l"/>
              <a:r>
                <a:rPr lang="en-US" sz="537" dirty="0">
                  <a:solidFill>
                    <a:schemeClr val="bg1"/>
                  </a:solidFill>
                  <a:latin typeface="Futura Hv BT" panose="020B0702020204020204" pitchFamily="34" charset="0"/>
                </a:rPr>
                <a:t>REGULAR NAME</a:t>
              </a:r>
            </a:p>
          </p:txBody>
        </p:sp>
      </p:grpSp>
      <p:grpSp>
        <p:nvGrpSpPr>
          <p:cNvPr id="193" name="Group 192"/>
          <p:cNvGrpSpPr/>
          <p:nvPr userDrawn="1"/>
        </p:nvGrpSpPr>
        <p:grpSpPr>
          <a:xfrm>
            <a:off x="4984564" y="6204438"/>
            <a:ext cx="425834" cy="403578"/>
            <a:chOff x="3779788" y="6195031"/>
            <a:chExt cx="615094" cy="279400"/>
          </a:xfrm>
        </p:grpSpPr>
        <p:pic>
          <p:nvPicPr>
            <p:cNvPr id="194" name="Picture 193"/>
            <p:cNvPicPr>
              <a:picLocks noChangeAspect="1"/>
            </p:cNvPicPr>
            <p:nvPr userDrawn="1"/>
          </p:nvPicPr>
          <p:blipFill>
            <a:blip r:embed="rId6"/>
            <a:stretch>
              <a:fillRect/>
            </a:stretch>
          </p:blipFill>
          <p:spPr>
            <a:xfrm>
              <a:off x="3785282" y="6195031"/>
              <a:ext cx="609600" cy="279400"/>
            </a:xfrm>
            <a:prstGeom prst="rect">
              <a:avLst/>
            </a:prstGeom>
          </p:spPr>
        </p:pic>
        <p:sp>
          <p:nvSpPr>
            <p:cNvPr id="195" name="TextBox 194"/>
            <p:cNvSpPr txBox="1"/>
            <p:nvPr userDrawn="1"/>
          </p:nvSpPr>
          <p:spPr>
            <a:xfrm>
              <a:off x="3779788" y="6195031"/>
              <a:ext cx="507143" cy="178363"/>
            </a:xfrm>
            <a:prstGeom prst="rect">
              <a:avLst/>
            </a:prstGeom>
            <a:noFill/>
          </p:spPr>
          <p:txBody>
            <a:bodyPr wrap="square" rtlCol="0">
              <a:spAutoFit/>
            </a:bodyPr>
            <a:lstStyle/>
            <a:p>
              <a:pPr algn="l"/>
              <a:r>
                <a:rPr lang="en-US" sz="537" dirty="0">
                  <a:solidFill>
                    <a:schemeClr val="bg1"/>
                  </a:solidFill>
                  <a:latin typeface="Futura Hv BT" panose="020B0702020204020204" pitchFamily="34" charset="0"/>
                </a:rPr>
                <a:t>SHORT</a:t>
              </a:r>
            </a:p>
          </p:txBody>
        </p:sp>
      </p:grpSp>
      <p:grpSp>
        <p:nvGrpSpPr>
          <p:cNvPr id="196" name="Group 195"/>
          <p:cNvGrpSpPr/>
          <p:nvPr userDrawn="1"/>
        </p:nvGrpSpPr>
        <p:grpSpPr>
          <a:xfrm>
            <a:off x="4984011" y="6801897"/>
            <a:ext cx="483024" cy="587024"/>
            <a:chOff x="3778988" y="6608656"/>
            <a:chExt cx="697701" cy="406401"/>
          </a:xfrm>
        </p:grpSpPr>
        <p:pic>
          <p:nvPicPr>
            <p:cNvPr id="197" name="Picture 196"/>
            <p:cNvPicPr>
              <a:picLocks noChangeAspect="1"/>
            </p:cNvPicPr>
            <p:nvPr userDrawn="1"/>
          </p:nvPicPr>
          <p:blipFill>
            <a:blip r:embed="rId7"/>
            <a:stretch>
              <a:fillRect/>
            </a:stretch>
          </p:blipFill>
          <p:spPr>
            <a:xfrm>
              <a:off x="3790889" y="6608657"/>
              <a:ext cx="685800" cy="406400"/>
            </a:xfrm>
            <a:prstGeom prst="rect">
              <a:avLst/>
            </a:prstGeom>
          </p:spPr>
        </p:pic>
        <p:sp>
          <p:nvSpPr>
            <p:cNvPr id="198" name="TextBox 197"/>
            <p:cNvSpPr txBox="1"/>
            <p:nvPr userDrawn="1"/>
          </p:nvSpPr>
          <p:spPr>
            <a:xfrm>
              <a:off x="3778988" y="6608656"/>
              <a:ext cx="615095" cy="235582"/>
            </a:xfrm>
            <a:prstGeom prst="rect">
              <a:avLst/>
            </a:prstGeom>
            <a:noFill/>
          </p:spPr>
          <p:txBody>
            <a:bodyPr wrap="square" rtlCol="0">
              <a:spAutoFit/>
            </a:bodyPr>
            <a:lstStyle/>
            <a:p>
              <a:pPr algn="l"/>
              <a:r>
                <a:rPr lang="en-US" sz="537" dirty="0">
                  <a:solidFill>
                    <a:schemeClr val="bg1"/>
                  </a:solidFill>
                  <a:latin typeface="Futura Hv BT" panose="020B0702020204020204" pitchFamily="34" charset="0"/>
                </a:rPr>
                <a:t>SHORT</a:t>
              </a:r>
              <a:br>
                <a:rPr lang="en-US" sz="537" dirty="0">
                  <a:solidFill>
                    <a:schemeClr val="bg1"/>
                  </a:solidFill>
                  <a:latin typeface="Futura Hv BT" panose="020B0702020204020204" pitchFamily="34" charset="0"/>
                </a:rPr>
              </a:br>
              <a:r>
                <a:rPr lang="en-US" sz="537" dirty="0">
                  <a:solidFill>
                    <a:schemeClr val="bg1"/>
                  </a:solidFill>
                  <a:latin typeface="Futura Hv BT" panose="020B0702020204020204" pitchFamily="34" charset="0"/>
                </a:rPr>
                <a:t>STACKED</a:t>
              </a:r>
            </a:p>
          </p:txBody>
        </p:sp>
      </p:grpSp>
      <p:grpSp>
        <p:nvGrpSpPr>
          <p:cNvPr id="199" name="Group 198"/>
          <p:cNvGrpSpPr/>
          <p:nvPr userDrawn="1"/>
        </p:nvGrpSpPr>
        <p:grpSpPr>
          <a:xfrm>
            <a:off x="4993356" y="7636457"/>
            <a:ext cx="993531" cy="587022"/>
            <a:chOff x="3792487" y="7186429"/>
            <a:chExt cx="1435100" cy="406400"/>
          </a:xfrm>
        </p:grpSpPr>
        <p:pic>
          <p:nvPicPr>
            <p:cNvPr id="200" name="Picture 199"/>
            <p:cNvPicPr>
              <a:picLocks noChangeAspect="1"/>
            </p:cNvPicPr>
            <p:nvPr userDrawn="1"/>
          </p:nvPicPr>
          <p:blipFill>
            <a:blip r:embed="rId8"/>
            <a:stretch>
              <a:fillRect/>
            </a:stretch>
          </p:blipFill>
          <p:spPr>
            <a:xfrm>
              <a:off x="3792487" y="7186429"/>
              <a:ext cx="1435100" cy="406400"/>
            </a:xfrm>
            <a:prstGeom prst="rect">
              <a:avLst/>
            </a:prstGeom>
          </p:spPr>
        </p:pic>
        <p:sp>
          <p:nvSpPr>
            <p:cNvPr id="201" name="TextBox 200"/>
            <p:cNvSpPr txBox="1"/>
            <p:nvPr userDrawn="1"/>
          </p:nvSpPr>
          <p:spPr>
            <a:xfrm>
              <a:off x="4056697" y="7186429"/>
              <a:ext cx="1100185" cy="235583"/>
            </a:xfrm>
            <a:prstGeom prst="rect">
              <a:avLst/>
            </a:prstGeom>
            <a:noFill/>
          </p:spPr>
          <p:txBody>
            <a:bodyPr wrap="square" rtlCol="0">
              <a:spAutoFit/>
            </a:bodyPr>
            <a:lstStyle/>
            <a:p>
              <a:pPr algn="l"/>
              <a:r>
                <a:rPr lang="en-US" sz="537" dirty="0">
                  <a:solidFill>
                    <a:schemeClr val="bg1"/>
                  </a:solidFill>
                  <a:latin typeface="Futura Hv BT" panose="020B0702020204020204" pitchFamily="34" charset="0"/>
                </a:rPr>
                <a:t>LONG NAME STACKED W/LOGO</a:t>
              </a:r>
            </a:p>
          </p:txBody>
        </p:sp>
      </p:grpSp>
      <p:pic>
        <p:nvPicPr>
          <p:cNvPr id="202" name="Picture 201"/>
          <p:cNvPicPr>
            <a:picLocks noChangeAspect="1"/>
          </p:cNvPicPr>
          <p:nvPr userDrawn="1"/>
        </p:nvPicPr>
        <p:blipFill>
          <a:blip r:embed="rId9"/>
          <a:stretch>
            <a:fillRect/>
          </a:stretch>
        </p:blipFill>
        <p:spPr>
          <a:xfrm>
            <a:off x="4983661" y="7708570"/>
            <a:ext cx="272562" cy="348544"/>
          </a:xfrm>
          <a:prstGeom prst="rect">
            <a:avLst/>
          </a:prstGeom>
        </p:spPr>
      </p:pic>
      <p:grpSp>
        <p:nvGrpSpPr>
          <p:cNvPr id="203" name="Group 202"/>
          <p:cNvGrpSpPr/>
          <p:nvPr userDrawn="1"/>
        </p:nvGrpSpPr>
        <p:grpSpPr>
          <a:xfrm>
            <a:off x="4997160" y="8476299"/>
            <a:ext cx="685800" cy="587022"/>
            <a:chOff x="3797982" y="7767858"/>
            <a:chExt cx="990600" cy="406400"/>
          </a:xfrm>
        </p:grpSpPr>
        <p:pic>
          <p:nvPicPr>
            <p:cNvPr id="204" name="Picture 203"/>
            <p:cNvPicPr>
              <a:picLocks noChangeAspect="1"/>
            </p:cNvPicPr>
            <p:nvPr userDrawn="1"/>
          </p:nvPicPr>
          <p:blipFill>
            <a:blip r:embed="rId10"/>
            <a:stretch>
              <a:fillRect/>
            </a:stretch>
          </p:blipFill>
          <p:spPr>
            <a:xfrm>
              <a:off x="3797982" y="7767858"/>
              <a:ext cx="990600" cy="406400"/>
            </a:xfrm>
            <a:prstGeom prst="rect">
              <a:avLst/>
            </a:prstGeom>
          </p:spPr>
        </p:pic>
        <p:sp>
          <p:nvSpPr>
            <p:cNvPr id="205" name="TextBox 204"/>
            <p:cNvSpPr txBox="1"/>
            <p:nvPr userDrawn="1"/>
          </p:nvSpPr>
          <p:spPr>
            <a:xfrm>
              <a:off x="4056696" y="7767858"/>
              <a:ext cx="636635" cy="235583"/>
            </a:xfrm>
            <a:prstGeom prst="rect">
              <a:avLst/>
            </a:prstGeom>
            <a:noFill/>
          </p:spPr>
          <p:txBody>
            <a:bodyPr wrap="square" rtlCol="0">
              <a:spAutoFit/>
            </a:bodyPr>
            <a:lstStyle/>
            <a:p>
              <a:pPr algn="l"/>
              <a:r>
                <a:rPr lang="en-US" sz="537" dirty="0">
                  <a:solidFill>
                    <a:schemeClr val="bg1"/>
                  </a:solidFill>
                  <a:latin typeface="Futura Hv BT" panose="020B0702020204020204" pitchFamily="34" charset="0"/>
                </a:rPr>
                <a:t>SHORT STACKED</a:t>
              </a:r>
            </a:p>
          </p:txBody>
        </p:sp>
      </p:grpSp>
      <p:pic>
        <p:nvPicPr>
          <p:cNvPr id="206" name="Picture 205"/>
          <p:cNvPicPr>
            <a:picLocks noChangeAspect="1"/>
          </p:cNvPicPr>
          <p:nvPr userDrawn="1"/>
        </p:nvPicPr>
        <p:blipFill>
          <a:blip r:embed="rId9"/>
          <a:stretch>
            <a:fillRect/>
          </a:stretch>
        </p:blipFill>
        <p:spPr>
          <a:xfrm>
            <a:off x="4983661" y="8548412"/>
            <a:ext cx="272562" cy="348544"/>
          </a:xfrm>
          <a:prstGeom prst="rect">
            <a:avLst/>
          </a:prstGeom>
        </p:spPr>
      </p:pic>
      <p:pic>
        <p:nvPicPr>
          <p:cNvPr id="97" name="Picture 96"/>
          <p:cNvPicPr>
            <a:picLocks noChangeAspect="1"/>
          </p:cNvPicPr>
          <p:nvPr userDrawn="1"/>
        </p:nvPicPr>
        <p:blipFill>
          <a:blip r:embed="rId11"/>
          <a:stretch>
            <a:fillRect/>
          </a:stretch>
        </p:blipFill>
        <p:spPr>
          <a:xfrm>
            <a:off x="3029049" y="784731"/>
            <a:ext cx="276355" cy="576592"/>
          </a:xfrm>
          <a:prstGeom prst="rect">
            <a:avLst/>
          </a:prstGeom>
        </p:spPr>
      </p:pic>
      <p:pic>
        <p:nvPicPr>
          <p:cNvPr id="98" name="Picture 97"/>
          <p:cNvPicPr>
            <a:picLocks noChangeAspect="1"/>
          </p:cNvPicPr>
          <p:nvPr userDrawn="1"/>
        </p:nvPicPr>
        <p:blipFill>
          <a:blip r:embed="rId12"/>
          <a:stretch>
            <a:fillRect/>
          </a:stretch>
        </p:blipFill>
        <p:spPr>
          <a:xfrm>
            <a:off x="3566014" y="784731"/>
            <a:ext cx="276355" cy="576592"/>
          </a:xfrm>
          <a:prstGeom prst="rect">
            <a:avLst/>
          </a:prstGeom>
        </p:spPr>
      </p:pic>
      <p:pic>
        <p:nvPicPr>
          <p:cNvPr id="99" name="Picture 98"/>
          <p:cNvPicPr>
            <a:picLocks noChangeAspect="1"/>
          </p:cNvPicPr>
          <p:nvPr userDrawn="1"/>
        </p:nvPicPr>
        <p:blipFill>
          <a:blip r:embed="rId13"/>
          <a:stretch>
            <a:fillRect/>
          </a:stretch>
        </p:blipFill>
        <p:spPr>
          <a:xfrm>
            <a:off x="4102979" y="784731"/>
            <a:ext cx="276355" cy="576592"/>
          </a:xfrm>
          <a:prstGeom prst="rect">
            <a:avLst/>
          </a:prstGeom>
        </p:spPr>
      </p:pic>
      <p:pic>
        <p:nvPicPr>
          <p:cNvPr id="100" name="Picture 99"/>
          <p:cNvPicPr>
            <a:picLocks noChangeAspect="1"/>
          </p:cNvPicPr>
          <p:nvPr userDrawn="1"/>
        </p:nvPicPr>
        <p:blipFill>
          <a:blip r:embed="rId14"/>
          <a:stretch>
            <a:fillRect/>
          </a:stretch>
        </p:blipFill>
        <p:spPr>
          <a:xfrm>
            <a:off x="4639944" y="784733"/>
            <a:ext cx="276355" cy="576592"/>
          </a:xfrm>
          <a:prstGeom prst="rect">
            <a:avLst/>
          </a:prstGeom>
        </p:spPr>
      </p:pic>
      <p:pic>
        <p:nvPicPr>
          <p:cNvPr id="101" name="Picture 100"/>
          <p:cNvPicPr>
            <a:picLocks noChangeAspect="1"/>
          </p:cNvPicPr>
          <p:nvPr userDrawn="1"/>
        </p:nvPicPr>
        <p:blipFill>
          <a:blip r:embed="rId15"/>
          <a:stretch>
            <a:fillRect/>
          </a:stretch>
        </p:blipFill>
        <p:spPr>
          <a:xfrm>
            <a:off x="5176910" y="784731"/>
            <a:ext cx="276355" cy="576592"/>
          </a:xfrm>
          <a:prstGeom prst="rect">
            <a:avLst/>
          </a:prstGeom>
        </p:spPr>
      </p:pic>
      <p:pic>
        <p:nvPicPr>
          <p:cNvPr id="102" name="Picture 101"/>
          <p:cNvPicPr>
            <a:picLocks noChangeAspect="1"/>
          </p:cNvPicPr>
          <p:nvPr userDrawn="1"/>
        </p:nvPicPr>
        <p:blipFill>
          <a:blip r:embed="rId16"/>
          <a:stretch>
            <a:fillRect/>
          </a:stretch>
        </p:blipFill>
        <p:spPr>
          <a:xfrm>
            <a:off x="3029049" y="1759871"/>
            <a:ext cx="276355" cy="576592"/>
          </a:xfrm>
          <a:prstGeom prst="rect">
            <a:avLst/>
          </a:prstGeom>
        </p:spPr>
      </p:pic>
      <p:pic>
        <p:nvPicPr>
          <p:cNvPr id="103" name="Picture 102"/>
          <p:cNvPicPr>
            <a:picLocks noChangeAspect="1"/>
          </p:cNvPicPr>
          <p:nvPr userDrawn="1"/>
        </p:nvPicPr>
        <p:blipFill>
          <a:blip r:embed="rId17"/>
          <a:stretch>
            <a:fillRect/>
          </a:stretch>
        </p:blipFill>
        <p:spPr>
          <a:xfrm>
            <a:off x="3566013" y="1759870"/>
            <a:ext cx="276355" cy="576592"/>
          </a:xfrm>
          <a:prstGeom prst="rect">
            <a:avLst/>
          </a:prstGeom>
        </p:spPr>
      </p:pic>
      <p:pic>
        <p:nvPicPr>
          <p:cNvPr id="104" name="Picture 103"/>
          <p:cNvPicPr>
            <a:picLocks noChangeAspect="1"/>
          </p:cNvPicPr>
          <p:nvPr userDrawn="1"/>
        </p:nvPicPr>
        <p:blipFill>
          <a:blip r:embed="rId18"/>
          <a:stretch>
            <a:fillRect/>
          </a:stretch>
        </p:blipFill>
        <p:spPr>
          <a:xfrm>
            <a:off x="4102978" y="1759870"/>
            <a:ext cx="276355" cy="576592"/>
          </a:xfrm>
          <a:prstGeom prst="rect">
            <a:avLst/>
          </a:prstGeom>
        </p:spPr>
      </p:pic>
      <p:pic>
        <p:nvPicPr>
          <p:cNvPr id="107" name="Picture 106"/>
          <p:cNvPicPr>
            <a:picLocks noChangeAspect="1"/>
          </p:cNvPicPr>
          <p:nvPr userDrawn="1"/>
        </p:nvPicPr>
        <p:blipFill>
          <a:blip r:embed="rId19"/>
          <a:stretch>
            <a:fillRect/>
          </a:stretch>
        </p:blipFill>
        <p:spPr>
          <a:xfrm>
            <a:off x="4639943" y="1759871"/>
            <a:ext cx="276355" cy="576592"/>
          </a:xfrm>
          <a:prstGeom prst="rect">
            <a:avLst/>
          </a:prstGeom>
        </p:spPr>
      </p:pic>
      <p:pic>
        <p:nvPicPr>
          <p:cNvPr id="108" name="Picture 107"/>
          <p:cNvPicPr>
            <a:picLocks noChangeAspect="1"/>
          </p:cNvPicPr>
          <p:nvPr userDrawn="1"/>
        </p:nvPicPr>
        <p:blipFill>
          <a:blip r:embed="rId20"/>
          <a:stretch>
            <a:fillRect/>
          </a:stretch>
        </p:blipFill>
        <p:spPr>
          <a:xfrm>
            <a:off x="5176910" y="1759870"/>
            <a:ext cx="276355" cy="576592"/>
          </a:xfrm>
          <a:prstGeom prst="rect">
            <a:avLst/>
          </a:prstGeom>
        </p:spPr>
      </p:pic>
      <p:pic>
        <p:nvPicPr>
          <p:cNvPr id="109" name="Picture 108"/>
          <p:cNvPicPr>
            <a:picLocks noChangeAspect="1"/>
          </p:cNvPicPr>
          <p:nvPr userDrawn="1"/>
        </p:nvPicPr>
        <p:blipFill>
          <a:blip r:embed="rId21"/>
          <a:stretch>
            <a:fillRect/>
          </a:stretch>
        </p:blipFill>
        <p:spPr>
          <a:xfrm>
            <a:off x="3029049" y="2732140"/>
            <a:ext cx="276355" cy="576592"/>
          </a:xfrm>
          <a:prstGeom prst="rect">
            <a:avLst/>
          </a:prstGeom>
        </p:spPr>
      </p:pic>
      <p:pic>
        <p:nvPicPr>
          <p:cNvPr id="110" name="Picture 109"/>
          <p:cNvPicPr>
            <a:picLocks noChangeAspect="1"/>
          </p:cNvPicPr>
          <p:nvPr userDrawn="1"/>
        </p:nvPicPr>
        <p:blipFill>
          <a:blip r:embed="rId22"/>
          <a:stretch>
            <a:fillRect/>
          </a:stretch>
        </p:blipFill>
        <p:spPr>
          <a:xfrm>
            <a:off x="3566471" y="2732141"/>
            <a:ext cx="276355" cy="576592"/>
          </a:xfrm>
          <a:prstGeom prst="rect">
            <a:avLst/>
          </a:prstGeom>
        </p:spPr>
      </p:pic>
      <p:pic>
        <p:nvPicPr>
          <p:cNvPr id="111" name="Picture 110"/>
          <p:cNvPicPr>
            <a:picLocks noChangeAspect="1"/>
          </p:cNvPicPr>
          <p:nvPr userDrawn="1"/>
        </p:nvPicPr>
        <p:blipFill>
          <a:blip r:embed="rId23"/>
          <a:stretch>
            <a:fillRect/>
          </a:stretch>
        </p:blipFill>
        <p:spPr>
          <a:xfrm>
            <a:off x="4103893" y="2732140"/>
            <a:ext cx="276355" cy="576592"/>
          </a:xfrm>
          <a:prstGeom prst="rect">
            <a:avLst/>
          </a:prstGeom>
        </p:spPr>
      </p:pic>
      <p:sp>
        <p:nvSpPr>
          <p:cNvPr id="112" name="TextBox 111"/>
          <p:cNvSpPr txBox="1"/>
          <p:nvPr userDrawn="1"/>
        </p:nvSpPr>
        <p:spPr>
          <a:xfrm>
            <a:off x="3552253" y="1313725"/>
            <a:ext cx="319318" cy="163378"/>
          </a:xfrm>
          <a:prstGeom prst="rect">
            <a:avLst/>
          </a:prstGeom>
          <a:noFill/>
        </p:spPr>
        <p:txBody>
          <a:bodyPr wrap="none" rtlCol="0">
            <a:spAutoFit/>
          </a:bodyPr>
          <a:lstStyle/>
          <a:p>
            <a:pPr algn="ctr"/>
            <a:r>
              <a:rPr lang="en-US" sz="692" baseline="-25000" dirty="0"/>
              <a:t>Map</a:t>
            </a:r>
          </a:p>
        </p:txBody>
      </p:sp>
      <p:sp>
        <p:nvSpPr>
          <p:cNvPr id="113" name="TextBox 112"/>
          <p:cNvSpPr txBox="1"/>
          <p:nvPr userDrawn="1"/>
        </p:nvSpPr>
        <p:spPr>
          <a:xfrm>
            <a:off x="3972702" y="1313725"/>
            <a:ext cx="570990" cy="163378"/>
          </a:xfrm>
          <a:prstGeom prst="rect">
            <a:avLst/>
          </a:prstGeom>
          <a:noFill/>
        </p:spPr>
        <p:txBody>
          <a:bodyPr wrap="none" rtlCol="0">
            <a:spAutoFit/>
          </a:bodyPr>
          <a:lstStyle/>
          <a:p>
            <a:pPr algn="ctr"/>
            <a:r>
              <a:rPr lang="en-US" sz="692" baseline="-25000" dirty="0"/>
              <a:t>Stacking Plan</a:t>
            </a:r>
          </a:p>
        </p:txBody>
      </p:sp>
      <p:sp>
        <p:nvSpPr>
          <p:cNvPr id="114" name="TextBox 113"/>
          <p:cNvSpPr txBox="1"/>
          <p:nvPr userDrawn="1"/>
        </p:nvSpPr>
        <p:spPr>
          <a:xfrm>
            <a:off x="4570536" y="1313725"/>
            <a:ext cx="433132" cy="163378"/>
          </a:xfrm>
          <a:prstGeom prst="rect">
            <a:avLst/>
          </a:prstGeom>
          <a:noFill/>
        </p:spPr>
        <p:txBody>
          <a:bodyPr wrap="none" rtlCol="0">
            <a:spAutoFit/>
          </a:bodyPr>
          <a:lstStyle/>
          <a:p>
            <a:pPr algn="ctr"/>
            <a:r>
              <a:rPr lang="en-US" sz="692" baseline="-25000" dirty="0"/>
              <a:t>Industrial</a:t>
            </a:r>
          </a:p>
        </p:txBody>
      </p:sp>
      <p:sp>
        <p:nvSpPr>
          <p:cNvPr id="115" name="TextBox 114"/>
          <p:cNvSpPr txBox="1"/>
          <p:nvPr userDrawn="1"/>
        </p:nvSpPr>
        <p:spPr>
          <a:xfrm>
            <a:off x="5078305" y="1313725"/>
            <a:ext cx="489236" cy="163378"/>
          </a:xfrm>
          <a:prstGeom prst="rect">
            <a:avLst/>
          </a:prstGeom>
          <a:noFill/>
        </p:spPr>
        <p:txBody>
          <a:bodyPr wrap="none" rtlCol="0">
            <a:spAutoFit/>
          </a:bodyPr>
          <a:lstStyle/>
          <a:p>
            <a:pPr algn="ctr"/>
            <a:r>
              <a:rPr lang="en-US" sz="692" baseline="-25000" dirty="0"/>
              <a:t>Ownership</a:t>
            </a:r>
          </a:p>
        </p:txBody>
      </p:sp>
      <p:sp>
        <p:nvSpPr>
          <p:cNvPr id="116" name="TextBox 115"/>
          <p:cNvSpPr txBox="1"/>
          <p:nvPr userDrawn="1"/>
        </p:nvSpPr>
        <p:spPr>
          <a:xfrm>
            <a:off x="2983709" y="2298071"/>
            <a:ext cx="362600" cy="163378"/>
          </a:xfrm>
          <a:prstGeom prst="rect">
            <a:avLst/>
          </a:prstGeom>
          <a:noFill/>
        </p:spPr>
        <p:txBody>
          <a:bodyPr wrap="none" rtlCol="0">
            <a:spAutoFit/>
          </a:bodyPr>
          <a:lstStyle/>
          <a:p>
            <a:pPr algn="ctr"/>
            <a:r>
              <a:rPr lang="en-US" sz="692" baseline="-25000" dirty="0"/>
              <a:t>Office</a:t>
            </a:r>
          </a:p>
        </p:txBody>
      </p:sp>
      <p:sp>
        <p:nvSpPr>
          <p:cNvPr id="117" name="TextBox 116"/>
          <p:cNvSpPr txBox="1"/>
          <p:nvPr userDrawn="1"/>
        </p:nvSpPr>
        <p:spPr>
          <a:xfrm>
            <a:off x="3534563" y="2298071"/>
            <a:ext cx="341760" cy="163378"/>
          </a:xfrm>
          <a:prstGeom prst="rect">
            <a:avLst/>
          </a:prstGeom>
          <a:noFill/>
        </p:spPr>
        <p:txBody>
          <a:bodyPr wrap="none" rtlCol="0">
            <a:spAutoFit/>
          </a:bodyPr>
          <a:lstStyle/>
          <a:p>
            <a:pPr algn="ctr"/>
            <a:r>
              <a:rPr lang="en-US" sz="692" baseline="-25000" dirty="0"/>
              <a:t>Retail</a:t>
            </a:r>
          </a:p>
        </p:txBody>
      </p:sp>
      <p:sp>
        <p:nvSpPr>
          <p:cNvPr id="118" name="TextBox 117"/>
          <p:cNvSpPr txBox="1"/>
          <p:nvPr userDrawn="1"/>
        </p:nvSpPr>
        <p:spPr>
          <a:xfrm>
            <a:off x="4046562" y="2298071"/>
            <a:ext cx="401072" cy="163378"/>
          </a:xfrm>
          <a:prstGeom prst="rect">
            <a:avLst/>
          </a:prstGeom>
          <a:noFill/>
        </p:spPr>
        <p:txBody>
          <a:bodyPr wrap="none" rtlCol="0">
            <a:spAutoFit/>
          </a:bodyPr>
          <a:lstStyle/>
          <a:p>
            <a:pPr algn="ctr"/>
            <a:r>
              <a:rPr lang="en-US" sz="692" baseline="-25000" dirty="0"/>
              <a:t>Leasing</a:t>
            </a:r>
          </a:p>
        </p:txBody>
      </p:sp>
      <p:sp>
        <p:nvSpPr>
          <p:cNvPr id="119" name="TextBox 118"/>
          <p:cNvSpPr txBox="1"/>
          <p:nvPr userDrawn="1"/>
        </p:nvSpPr>
        <p:spPr>
          <a:xfrm>
            <a:off x="4528251" y="2298071"/>
            <a:ext cx="494046" cy="163378"/>
          </a:xfrm>
          <a:prstGeom prst="rect">
            <a:avLst/>
          </a:prstGeom>
          <a:noFill/>
        </p:spPr>
        <p:txBody>
          <a:bodyPr wrap="none" rtlCol="0">
            <a:spAutoFit/>
          </a:bodyPr>
          <a:lstStyle/>
          <a:p>
            <a:pPr algn="ctr"/>
            <a:r>
              <a:rPr lang="en-US" sz="692" baseline="-25000" dirty="0"/>
              <a:t>Facts/Stats</a:t>
            </a:r>
          </a:p>
        </p:txBody>
      </p:sp>
      <p:sp>
        <p:nvSpPr>
          <p:cNvPr id="207" name="TextBox 206"/>
          <p:cNvSpPr txBox="1"/>
          <p:nvPr userDrawn="1"/>
        </p:nvSpPr>
        <p:spPr>
          <a:xfrm>
            <a:off x="5040635" y="2298071"/>
            <a:ext cx="564578" cy="163378"/>
          </a:xfrm>
          <a:prstGeom prst="rect">
            <a:avLst/>
          </a:prstGeom>
          <a:noFill/>
        </p:spPr>
        <p:txBody>
          <a:bodyPr wrap="none" rtlCol="0">
            <a:spAutoFit/>
          </a:bodyPr>
          <a:lstStyle/>
          <a:p>
            <a:pPr algn="ctr"/>
            <a:r>
              <a:rPr lang="en-US" sz="692" baseline="-25000" dirty="0"/>
              <a:t>Ingress Egress</a:t>
            </a:r>
          </a:p>
        </p:txBody>
      </p:sp>
      <p:sp>
        <p:nvSpPr>
          <p:cNvPr id="208" name="TextBox 207"/>
          <p:cNvSpPr txBox="1"/>
          <p:nvPr userDrawn="1"/>
        </p:nvSpPr>
        <p:spPr>
          <a:xfrm>
            <a:off x="2971311" y="3253821"/>
            <a:ext cx="383438" cy="163378"/>
          </a:xfrm>
          <a:prstGeom prst="rect">
            <a:avLst/>
          </a:prstGeom>
          <a:noFill/>
        </p:spPr>
        <p:txBody>
          <a:bodyPr wrap="none" rtlCol="0">
            <a:spAutoFit/>
          </a:bodyPr>
          <a:lstStyle/>
          <a:p>
            <a:pPr algn="ctr"/>
            <a:r>
              <a:rPr lang="en-US" sz="692" baseline="-25000" dirty="0"/>
              <a:t>Tenant</a:t>
            </a:r>
          </a:p>
        </p:txBody>
      </p:sp>
      <p:sp>
        <p:nvSpPr>
          <p:cNvPr id="209" name="TextBox 208"/>
          <p:cNvSpPr txBox="1"/>
          <p:nvPr userDrawn="1"/>
        </p:nvSpPr>
        <p:spPr>
          <a:xfrm>
            <a:off x="3487693" y="3253821"/>
            <a:ext cx="428322" cy="163378"/>
          </a:xfrm>
          <a:prstGeom prst="rect">
            <a:avLst/>
          </a:prstGeom>
          <a:noFill/>
        </p:spPr>
        <p:txBody>
          <a:bodyPr wrap="none" rtlCol="0">
            <a:spAutoFit/>
          </a:bodyPr>
          <a:lstStyle/>
          <a:p>
            <a:pPr algn="ctr"/>
            <a:r>
              <a:rPr lang="en-US" sz="692" baseline="-25000" dirty="0"/>
              <a:t>Contact</a:t>
            </a:r>
          </a:p>
        </p:txBody>
      </p:sp>
      <p:sp>
        <p:nvSpPr>
          <p:cNvPr id="210" name="TextBox 209"/>
          <p:cNvSpPr txBox="1"/>
          <p:nvPr userDrawn="1"/>
        </p:nvSpPr>
        <p:spPr>
          <a:xfrm>
            <a:off x="3941064" y="3253821"/>
            <a:ext cx="588624" cy="163378"/>
          </a:xfrm>
          <a:prstGeom prst="rect">
            <a:avLst/>
          </a:prstGeom>
          <a:noFill/>
        </p:spPr>
        <p:txBody>
          <a:bodyPr wrap="none" rtlCol="0">
            <a:spAutoFit/>
          </a:bodyPr>
          <a:lstStyle/>
          <a:p>
            <a:pPr algn="ctr"/>
            <a:r>
              <a:rPr lang="en-US" sz="692" baseline="-25000" dirty="0"/>
              <a:t>Overview/Info</a:t>
            </a:r>
          </a:p>
        </p:txBody>
      </p:sp>
      <p:sp>
        <p:nvSpPr>
          <p:cNvPr id="211" name="TextBox 210"/>
          <p:cNvSpPr txBox="1"/>
          <p:nvPr userDrawn="1"/>
        </p:nvSpPr>
        <p:spPr>
          <a:xfrm>
            <a:off x="4575588" y="3253821"/>
            <a:ext cx="423514" cy="163378"/>
          </a:xfrm>
          <a:prstGeom prst="rect">
            <a:avLst/>
          </a:prstGeom>
          <a:noFill/>
        </p:spPr>
        <p:txBody>
          <a:bodyPr wrap="none" rtlCol="0">
            <a:spAutoFit/>
          </a:bodyPr>
          <a:lstStyle/>
          <a:p>
            <a:pPr algn="ctr"/>
            <a:r>
              <a:rPr lang="en-US" sz="692" baseline="-25000" dirty="0"/>
              <a:t>Site Plan</a:t>
            </a:r>
          </a:p>
        </p:txBody>
      </p:sp>
      <p:pic>
        <p:nvPicPr>
          <p:cNvPr id="212" name="Picture 211"/>
          <p:cNvPicPr>
            <a:picLocks noChangeAspect="1"/>
          </p:cNvPicPr>
          <p:nvPr userDrawn="1"/>
        </p:nvPicPr>
        <p:blipFill>
          <a:blip r:embed="rId24"/>
          <a:stretch>
            <a:fillRect/>
          </a:stretch>
        </p:blipFill>
        <p:spPr>
          <a:xfrm>
            <a:off x="4641362" y="2734854"/>
            <a:ext cx="275055" cy="573879"/>
          </a:xfrm>
          <a:prstGeom prst="rect">
            <a:avLst/>
          </a:prstGeom>
        </p:spPr>
      </p:pic>
      <p:pic>
        <p:nvPicPr>
          <p:cNvPr id="213" name="Picture 212"/>
          <p:cNvPicPr>
            <a:picLocks noChangeAspect="1"/>
          </p:cNvPicPr>
          <p:nvPr userDrawn="1"/>
        </p:nvPicPr>
        <p:blipFill>
          <a:blip r:embed="rId25"/>
          <a:stretch>
            <a:fillRect/>
          </a:stretch>
        </p:blipFill>
        <p:spPr>
          <a:xfrm>
            <a:off x="5177693" y="2734854"/>
            <a:ext cx="275055" cy="573879"/>
          </a:xfrm>
          <a:prstGeom prst="rect">
            <a:avLst/>
          </a:prstGeom>
        </p:spPr>
      </p:pic>
      <p:sp>
        <p:nvSpPr>
          <p:cNvPr id="214" name="TextBox 213"/>
          <p:cNvSpPr txBox="1"/>
          <p:nvPr userDrawn="1"/>
        </p:nvSpPr>
        <p:spPr>
          <a:xfrm>
            <a:off x="5072669" y="3253821"/>
            <a:ext cx="487634" cy="163378"/>
          </a:xfrm>
          <a:prstGeom prst="rect">
            <a:avLst/>
          </a:prstGeom>
          <a:noFill/>
        </p:spPr>
        <p:txBody>
          <a:bodyPr wrap="none" rtlCol="0">
            <a:spAutoFit/>
          </a:bodyPr>
          <a:lstStyle/>
          <a:p>
            <a:pPr algn="ctr"/>
            <a:r>
              <a:rPr lang="en-US" sz="692" baseline="-25000" dirty="0"/>
              <a:t>Multifamily</a:t>
            </a:r>
          </a:p>
        </p:txBody>
      </p:sp>
      <p:pic>
        <p:nvPicPr>
          <p:cNvPr id="215" name="Picture 214"/>
          <p:cNvPicPr>
            <a:picLocks noChangeAspect="1"/>
          </p:cNvPicPr>
          <p:nvPr userDrawn="1"/>
        </p:nvPicPr>
        <p:blipFill>
          <a:blip r:embed="rId26"/>
          <a:stretch>
            <a:fillRect/>
          </a:stretch>
        </p:blipFill>
        <p:spPr>
          <a:xfrm>
            <a:off x="5766777" y="782696"/>
            <a:ext cx="275055" cy="573879"/>
          </a:xfrm>
          <a:prstGeom prst="rect">
            <a:avLst/>
          </a:prstGeom>
        </p:spPr>
      </p:pic>
      <p:sp>
        <p:nvSpPr>
          <p:cNvPr id="216" name="TextBox 215"/>
          <p:cNvSpPr txBox="1"/>
          <p:nvPr userDrawn="1"/>
        </p:nvSpPr>
        <p:spPr>
          <a:xfrm>
            <a:off x="5721556" y="1313725"/>
            <a:ext cx="377027" cy="163378"/>
          </a:xfrm>
          <a:prstGeom prst="rect">
            <a:avLst/>
          </a:prstGeom>
          <a:noFill/>
        </p:spPr>
        <p:txBody>
          <a:bodyPr wrap="none" rtlCol="0">
            <a:spAutoFit/>
          </a:bodyPr>
          <a:lstStyle/>
          <a:p>
            <a:pPr algn="ctr"/>
            <a:r>
              <a:rPr lang="en-US" sz="692" baseline="-25000" dirty="0"/>
              <a:t>Photos</a:t>
            </a:r>
          </a:p>
        </p:txBody>
      </p:sp>
      <p:pic>
        <p:nvPicPr>
          <p:cNvPr id="217" name="Picture 216"/>
          <p:cNvPicPr>
            <a:picLocks noChangeAspect="1"/>
          </p:cNvPicPr>
          <p:nvPr userDrawn="1"/>
        </p:nvPicPr>
        <p:blipFill>
          <a:blip r:embed="rId27"/>
          <a:stretch>
            <a:fillRect/>
          </a:stretch>
        </p:blipFill>
        <p:spPr>
          <a:xfrm>
            <a:off x="5775569" y="1764124"/>
            <a:ext cx="275055" cy="573879"/>
          </a:xfrm>
          <a:prstGeom prst="rect">
            <a:avLst/>
          </a:prstGeom>
        </p:spPr>
      </p:pic>
      <p:sp>
        <p:nvSpPr>
          <p:cNvPr id="218" name="TextBox 217"/>
          <p:cNvSpPr txBox="1"/>
          <p:nvPr userDrawn="1"/>
        </p:nvSpPr>
        <p:spPr>
          <a:xfrm>
            <a:off x="5624286" y="2298071"/>
            <a:ext cx="590226" cy="163378"/>
          </a:xfrm>
          <a:prstGeom prst="rect">
            <a:avLst/>
          </a:prstGeom>
          <a:noFill/>
        </p:spPr>
        <p:txBody>
          <a:bodyPr wrap="none" rtlCol="0">
            <a:spAutoFit/>
          </a:bodyPr>
          <a:lstStyle/>
          <a:p>
            <a:pPr algn="ctr"/>
            <a:r>
              <a:rPr lang="en-US" sz="692" baseline="-25000" dirty="0"/>
              <a:t>Appointments</a:t>
            </a:r>
          </a:p>
        </p:txBody>
      </p:sp>
      <p:pic>
        <p:nvPicPr>
          <p:cNvPr id="219" name="Picture 218"/>
          <p:cNvPicPr>
            <a:picLocks noChangeAspect="1"/>
          </p:cNvPicPr>
          <p:nvPr userDrawn="1"/>
        </p:nvPicPr>
        <p:blipFill>
          <a:blip r:embed="rId28"/>
          <a:stretch>
            <a:fillRect/>
          </a:stretch>
        </p:blipFill>
        <p:spPr>
          <a:xfrm>
            <a:off x="5776931" y="2749099"/>
            <a:ext cx="268227" cy="559634"/>
          </a:xfrm>
          <a:prstGeom prst="rect">
            <a:avLst/>
          </a:prstGeom>
        </p:spPr>
      </p:pic>
      <p:sp>
        <p:nvSpPr>
          <p:cNvPr id="220" name="TextBox 219"/>
          <p:cNvSpPr txBox="1"/>
          <p:nvPr userDrawn="1"/>
        </p:nvSpPr>
        <p:spPr>
          <a:xfrm>
            <a:off x="5670857" y="3253821"/>
            <a:ext cx="490840" cy="163378"/>
          </a:xfrm>
          <a:prstGeom prst="rect">
            <a:avLst/>
          </a:prstGeom>
          <a:noFill/>
        </p:spPr>
        <p:txBody>
          <a:bodyPr wrap="none" rtlCol="0">
            <a:spAutoFit/>
          </a:bodyPr>
          <a:lstStyle/>
          <a:p>
            <a:pPr algn="ctr"/>
            <a:r>
              <a:rPr lang="en-US" sz="692" baseline="-25000" dirty="0"/>
              <a:t>Residential</a:t>
            </a:r>
          </a:p>
        </p:txBody>
      </p:sp>
      <p:sp>
        <p:nvSpPr>
          <p:cNvPr id="221" name="TextBox 220"/>
          <p:cNvSpPr txBox="1"/>
          <p:nvPr userDrawn="1"/>
        </p:nvSpPr>
        <p:spPr>
          <a:xfrm>
            <a:off x="2939673" y="1313725"/>
            <a:ext cx="458780" cy="163378"/>
          </a:xfrm>
          <a:prstGeom prst="rect">
            <a:avLst/>
          </a:prstGeom>
          <a:noFill/>
        </p:spPr>
        <p:txBody>
          <a:bodyPr wrap="none" rtlCol="0">
            <a:spAutoFit/>
          </a:bodyPr>
          <a:lstStyle/>
          <a:p>
            <a:pPr algn="ctr"/>
            <a:r>
              <a:rPr lang="en-US" sz="692" baseline="-25000" dirty="0"/>
              <a:t>Floor Plan</a:t>
            </a:r>
          </a:p>
        </p:txBody>
      </p:sp>
    </p:spTree>
    <p:extLst>
      <p:ext uri="{BB962C8B-B14F-4D97-AF65-F5344CB8AC3E}">
        <p14:creationId xmlns:p14="http://schemas.microsoft.com/office/powerpoint/2010/main" val="35343134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023449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70125152"/>
      </p:ext>
    </p:extLst>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ctr" defTabSz="316520" rtl="0" eaLnBrk="1" latinLnBrk="0" hangingPunct="1">
        <a:spcBef>
          <a:spcPct val="0"/>
        </a:spcBef>
        <a:buNone/>
        <a:defRPr sz="3046" kern="1200">
          <a:solidFill>
            <a:schemeClr val="tx1"/>
          </a:solidFill>
          <a:latin typeface="+mj-lt"/>
          <a:ea typeface="+mj-ea"/>
          <a:cs typeface="+mj-cs"/>
        </a:defRPr>
      </a:lvl1pPr>
    </p:titleStyle>
    <p:bodyStyle>
      <a:lvl1pPr marL="237390" indent="-237390" algn="l" defTabSz="316520" rtl="0" eaLnBrk="1" latinLnBrk="0" hangingPunct="1">
        <a:spcBef>
          <a:spcPct val="20000"/>
        </a:spcBef>
        <a:buFont typeface="Arial"/>
        <a:buChar char="•"/>
        <a:defRPr sz="2215" kern="1200">
          <a:solidFill>
            <a:schemeClr val="tx1"/>
          </a:solidFill>
          <a:latin typeface="+mn-lt"/>
          <a:ea typeface="+mn-ea"/>
          <a:cs typeface="+mn-cs"/>
        </a:defRPr>
      </a:lvl1pPr>
      <a:lvl2pPr marL="514344" indent="-197825" algn="l" defTabSz="316520" rtl="0" eaLnBrk="1" latinLnBrk="0" hangingPunct="1">
        <a:spcBef>
          <a:spcPct val="20000"/>
        </a:spcBef>
        <a:buFont typeface="Arial"/>
        <a:buChar char="–"/>
        <a:defRPr sz="1938" kern="1200">
          <a:solidFill>
            <a:schemeClr val="tx1"/>
          </a:solidFill>
          <a:latin typeface="+mn-lt"/>
          <a:ea typeface="+mn-ea"/>
          <a:cs typeface="+mn-cs"/>
        </a:defRPr>
      </a:lvl2pPr>
      <a:lvl3pPr marL="791299" indent="-158260" algn="l" defTabSz="316520" rtl="0" eaLnBrk="1" latinLnBrk="0" hangingPunct="1">
        <a:spcBef>
          <a:spcPct val="20000"/>
        </a:spcBef>
        <a:buFont typeface="Arial"/>
        <a:buChar char="•"/>
        <a:defRPr sz="1662" kern="1200">
          <a:solidFill>
            <a:schemeClr val="tx1"/>
          </a:solidFill>
          <a:latin typeface="+mn-lt"/>
          <a:ea typeface="+mn-ea"/>
          <a:cs typeface="+mn-cs"/>
        </a:defRPr>
      </a:lvl3pPr>
      <a:lvl4pPr marL="1107818" indent="-158260" algn="l" defTabSz="316520" rtl="0" eaLnBrk="1" latinLnBrk="0" hangingPunct="1">
        <a:spcBef>
          <a:spcPct val="20000"/>
        </a:spcBef>
        <a:buFont typeface="Arial"/>
        <a:buChar char="–"/>
        <a:defRPr sz="1385" kern="1200">
          <a:solidFill>
            <a:schemeClr val="tx1"/>
          </a:solidFill>
          <a:latin typeface="+mn-lt"/>
          <a:ea typeface="+mn-ea"/>
          <a:cs typeface="+mn-cs"/>
        </a:defRPr>
      </a:lvl4pPr>
      <a:lvl5pPr marL="1424338" indent="-158260" algn="l" defTabSz="316520" rtl="0" eaLnBrk="1" latinLnBrk="0" hangingPunct="1">
        <a:spcBef>
          <a:spcPct val="20000"/>
        </a:spcBef>
        <a:buFont typeface="Arial"/>
        <a:buChar char="»"/>
        <a:defRPr sz="1385" kern="1200">
          <a:solidFill>
            <a:schemeClr val="tx1"/>
          </a:solidFill>
          <a:latin typeface="+mn-lt"/>
          <a:ea typeface="+mn-ea"/>
          <a:cs typeface="+mn-cs"/>
        </a:defRPr>
      </a:lvl5pPr>
      <a:lvl6pPr marL="1740858" indent="-158260" algn="l" defTabSz="316520" rtl="0" eaLnBrk="1" latinLnBrk="0" hangingPunct="1">
        <a:spcBef>
          <a:spcPct val="20000"/>
        </a:spcBef>
        <a:buFont typeface="Arial"/>
        <a:buChar char="•"/>
        <a:defRPr sz="1385" kern="1200">
          <a:solidFill>
            <a:schemeClr val="tx1"/>
          </a:solidFill>
          <a:latin typeface="+mn-lt"/>
          <a:ea typeface="+mn-ea"/>
          <a:cs typeface="+mn-cs"/>
        </a:defRPr>
      </a:lvl6pPr>
      <a:lvl7pPr marL="2057377" indent="-158260" algn="l" defTabSz="316520" rtl="0" eaLnBrk="1" latinLnBrk="0" hangingPunct="1">
        <a:spcBef>
          <a:spcPct val="20000"/>
        </a:spcBef>
        <a:buFont typeface="Arial"/>
        <a:buChar char="•"/>
        <a:defRPr sz="1385" kern="1200">
          <a:solidFill>
            <a:schemeClr val="tx1"/>
          </a:solidFill>
          <a:latin typeface="+mn-lt"/>
          <a:ea typeface="+mn-ea"/>
          <a:cs typeface="+mn-cs"/>
        </a:defRPr>
      </a:lvl7pPr>
      <a:lvl8pPr marL="2373897" indent="-158260" algn="l" defTabSz="316520" rtl="0" eaLnBrk="1" latinLnBrk="0" hangingPunct="1">
        <a:spcBef>
          <a:spcPct val="20000"/>
        </a:spcBef>
        <a:buFont typeface="Arial"/>
        <a:buChar char="•"/>
        <a:defRPr sz="1385" kern="1200">
          <a:solidFill>
            <a:schemeClr val="tx1"/>
          </a:solidFill>
          <a:latin typeface="+mn-lt"/>
          <a:ea typeface="+mn-ea"/>
          <a:cs typeface="+mn-cs"/>
        </a:defRPr>
      </a:lvl8pPr>
      <a:lvl9pPr marL="2690416" indent="-158260" algn="l" defTabSz="316520" rtl="0" eaLnBrk="1" latinLnBrk="0" hangingPunct="1">
        <a:spcBef>
          <a:spcPct val="20000"/>
        </a:spcBef>
        <a:buFont typeface="Arial"/>
        <a:buChar char="•"/>
        <a:defRPr sz="1385" kern="1200">
          <a:solidFill>
            <a:schemeClr val="tx1"/>
          </a:solidFill>
          <a:latin typeface="+mn-lt"/>
          <a:ea typeface="+mn-ea"/>
          <a:cs typeface="+mn-cs"/>
        </a:defRPr>
      </a:lvl9pPr>
    </p:bodyStyle>
    <p:otherStyle>
      <a:defPPr>
        <a:defRPr lang="en-US"/>
      </a:defPPr>
      <a:lvl1pPr marL="0" algn="l" defTabSz="316520" rtl="0" eaLnBrk="1" latinLnBrk="0" hangingPunct="1">
        <a:defRPr sz="1246" kern="1200">
          <a:solidFill>
            <a:schemeClr val="tx1"/>
          </a:solidFill>
          <a:latin typeface="+mn-lt"/>
          <a:ea typeface="+mn-ea"/>
          <a:cs typeface="+mn-cs"/>
        </a:defRPr>
      </a:lvl1pPr>
      <a:lvl2pPr marL="316520" algn="l" defTabSz="316520" rtl="0" eaLnBrk="1" latinLnBrk="0" hangingPunct="1">
        <a:defRPr sz="1246" kern="1200">
          <a:solidFill>
            <a:schemeClr val="tx1"/>
          </a:solidFill>
          <a:latin typeface="+mn-lt"/>
          <a:ea typeface="+mn-ea"/>
          <a:cs typeface="+mn-cs"/>
        </a:defRPr>
      </a:lvl2pPr>
      <a:lvl3pPr marL="633039" algn="l" defTabSz="316520" rtl="0" eaLnBrk="1" latinLnBrk="0" hangingPunct="1">
        <a:defRPr sz="1246" kern="1200">
          <a:solidFill>
            <a:schemeClr val="tx1"/>
          </a:solidFill>
          <a:latin typeface="+mn-lt"/>
          <a:ea typeface="+mn-ea"/>
          <a:cs typeface="+mn-cs"/>
        </a:defRPr>
      </a:lvl3pPr>
      <a:lvl4pPr marL="949559" algn="l" defTabSz="316520" rtl="0" eaLnBrk="1" latinLnBrk="0" hangingPunct="1">
        <a:defRPr sz="1246" kern="1200">
          <a:solidFill>
            <a:schemeClr val="tx1"/>
          </a:solidFill>
          <a:latin typeface="+mn-lt"/>
          <a:ea typeface="+mn-ea"/>
          <a:cs typeface="+mn-cs"/>
        </a:defRPr>
      </a:lvl4pPr>
      <a:lvl5pPr marL="1266078" algn="l" defTabSz="316520" rtl="0" eaLnBrk="1" latinLnBrk="0" hangingPunct="1">
        <a:defRPr sz="1246" kern="1200">
          <a:solidFill>
            <a:schemeClr val="tx1"/>
          </a:solidFill>
          <a:latin typeface="+mn-lt"/>
          <a:ea typeface="+mn-ea"/>
          <a:cs typeface="+mn-cs"/>
        </a:defRPr>
      </a:lvl5pPr>
      <a:lvl6pPr marL="1582598" algn="l" defTabSz="316520" rtl="0" eaLnBrk="1" latinLnBrk="0" hangingPunct="1">
        <a:defRPr sz="1246" kern="1200">
          <a:solidFill>
            <a:schemeClr val="tx1"/>
          </a:solidFill>
          <a:latin typeface="+mn-lt"/>
          <a:ea typeface="+mn-ea"/>
          <a:cs typeface="+mn-cs"/>
        </a:defRPr>
      </a:lvl6pPr>
      <a:lvl7pPr marL="1899117" algn="l" defTabSz="316520" rtl="0" eaLnBrk="1" latinLnBrk="0" hangingPunct="1">
        <a:defRPr sz="1246" kern="1200">
          <a:solidFill>
            <a:schemeClr val="tx1"/>
          </a:solidFill>
          <a:latin typeface="+mn-lt"/>
          <a:ea typeface="+mn-ea"/>
          <a:cs typeface="+mn-cs"/>
        </a:defRPr>
      </a:lvl7pPr>
      <a:lvl8pPr marL="2215637" algn="l" defTabSz="316520" rtl="0" eaLnBrk="1" latinLnBrk="0" hangingPunct="1">
        <a:defRPr sz="1246" kern="1200">
          <a:solidFill>
            <a:schemeClr val="tx1"/>
          </a:solidFill>
          <a:latin typeface="+mn-lt"/>
          <a:ea typeface="+mn-ea"/>
          <a:cs typeface="+mn-cs"/>
        </a:defRPr>
      </a:lvl8pPr>
      <a:lvl9pPr marL="2532156" algn="l" defTabSz="316520" rtl="0" eaLnBrk="1" latinLnBrk="0" hangingPunct="1">
        <a:defRPr sz="124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mailto:gavin@wbf.co.uk"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525933" y="5026044"/>
            <a:ext cx="184731" cy="284052"/>
          </a:xfrm>
          <a:prstGeom prst="rect">
            <a:avLst/>
          </a:prstGeom>
          <a:noFill/>
        </p:spPr>
        <p:txBody>
          <a:bodyPr wrap="none" rtlCol="0">
            <a:spAutoFit/>
          </a:bodyPr>
          <a:lstStyle/>
          <a:p>
            <a:endParaRPr lang="en-US" sz="1246" dirty="0"/>
          </a:p>
        </p:txBody>
      </p:sp>
      <p:sp>
        <p:nvSpPr>
          <p:cNvPr id="68" name="Rectangle 67"/>
          <p:cNvSpPr/>
          <p:nvPr/>
        </p:nvSpPr>
        <p:spPr>
          <a:xfrm>
            <a:off x="-1740" y="8982670"/>
            <a:ext cx="6857999" cy="923330"/>
          </a:xfrm>
          <a:prstGeom prst="rect">
            <a:avLst/>
          </a:pr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46" dirty="0">
                <a:solidFill>
                  <a:srgbClr val="006E51"/>
                </a:solidFill>
              </a:rPr>
              <a:t> </a:t>
            </a:r>
          </a:p>
        </p:txBody>
      </p:sp>
      <p:sp>
        <p:nvSpPr>
          <p:cNvPr id="53" name="Rectangle 52"/>
          <p:cNvSpPr/>
          <p:nvPr/>
        </p:nvSpPr>
        <p:spPr>
          <a:xfrm>
            <a:off x="-1743" y="0"/>
            <a:ext cx="6857999" cy="1614199"/>
          </a:xfrm>
          <a:prstGeom prst="rect">
            <a:avLst/>
          </a:pr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46" dirty="0"/>
          </a:p>
        </p:txBody>
      </p:sp>
      <p:sp>
        <p:nvSpPr>
          <p:cNvPr id="16" name="TextBox 15">
            <a:extLst>
              <a:ext uri="{FF2B5EF4-FFF2-40B4-BE49-F238E27FC236}">
                <a16:creationId xmlns:a16="http://schemas.microsoft.com/office/drawing/2014/main" id="{F2582164-4608-B04B-C3D2-FDA211ADBD15}"/>
              </a:ext>
            </a:extLst>
          </p:cNvPr>
          <p:cNvSpPr txBox="1"/>
          <p:nvPr/>
        </p:nvSpPr>
        <p:spPr>
          <a:xfrm>
            <a:off x="-5165561" y="4366268"/>
            <a:ext cx="5816935" cy="307777"/>
          </a:xfrm>
          <a:prstGeom prst="rect">
            <a:avLst/>
          </a:prstGeom>
          <a:noFill/>
        </p:spPr>
        <p:txBody>
          <a:bodyPr wrap="square" rtlCol="0">
            <a:spAutoFit/>
          </a:bodyPr>
          <a:lstStyle/>
          <a:p>
            <a:r>
              <a:rPr lang="en-GB" sz="1400" dirty="0">
                <a:solidFill>
                  <a:schemeClr val="bg1">
                    <a:lumMod val="50000"/>
                  </a:schemeClr>
                </a:solidFill>
                <a:effectLst/>
                <a:latin typeface="Helvetica" panose="020B0604020202020204" pitchFamily="34" charset="0"/>
                <a:ea typeface="Times New Roman" panose="02020603050405020304" pitchFamily="18" charset="0"/>
                <a:cs typeface="Helvetica" panose="020B0604020202020204" pitchFamily="34" charset="0"/>
              </a:rPr>
              <a:t>.</a:t>
            </a:r>
          </a:p>
        </p:txBody>
      </p:sp>
      <p:sp>
        <p:nvSpPr>
          <p:cNvPr id="17" name="Rectangle 16">
            <a:extLst>
              <a:ext uri="{FF2B5EF4-FFF2-40B4-BE49-F238E27FC236}">
                <a16:creationId xmlns:a16="http://schemas.microsoft.com/office/drawing/2014/main" id="{97CFA3F7-126A-1F39-645F-E4ACFD6503F4}"/>
              </a:ext>
            </a:extLst>
          </p:cNvPr>
          <p:cNvSpPr/>
          <p:nvPr/>
        </p:nvSpPr>
        <p:spPr>
          <a:xfrm>
            <a:off x="-1742" y="0"/>
            <a:ext cx="6858001" cy="203981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GB" dirty="0">
              <a:solidFill>
                <a:schemeClr val="accent4"/>
              </a:solidFill>
              <a:latin typeface="Helvetica" panose="020B0604020202020204" pitchFamily="34" charset="0"/>
              <a:cs typeface="Helvetica" panose="020B0604020202020204" pitchFamily="34" charset="0"/>
            </a:endParaRPr>
          </a:p>
        </p:txBody>
      </p:sp>
      <p:sp>
        <p:nvSpPr>
          <p:cNvPr id="6" name="TextBox 5">
            <a:extLst>
              <a:ext uri="{FF2B5EF4-FFF2-40B4-BE49-F238E27FC236}">
                <a16:creationId xmlns:a16="http://schemas.microsoft.com/office/drawing/2014/main" id="{CCE9ADDC-3309-2F20-9C52-BF9D4E527766}"/>
              </a:ext>
            </a:extLst>
          </p:cNvPr>
          <p:cNvSpPr txBox="1"/>
          <p:nvPr/>
        </p:nvSpPr>
        <p:spPr>
          <a:xfrm>
            <a:off x="27311" y="8982670"/>
            <a:ext cx="6857998" cy="923330"/>
          </a:xfrm>
          <a:prstGeom prst="rect">
            <a:avLst/>
          </a:prstGeom>
          <a:noFill/>
        </p:spPr>
        <p:txBody>
          <a:bodyPr wrap="square" rtlCol="0">
            <a:spAutoFit/>
          </a:bodyPr>
          <a:lstStyle/>
          <a:p>
            <a:r>
              <a:rPr lang="en-GB" sz="1400" dirty="0">
                <a:solidFill>
                  <a:schemeClr val="bg1"/>
                </a:solidFill>
                <a:latin typeface="Helvetica" panose="020B0604020202020204" pitchFamily="34" charset="0"/>
                <a:cs typeface="Helvetica" panose="020B0604020202020204" pitchFamily="34" charset="0"/>
              </a:rPr>
              <a:t>Whitelaw Baikie Figes								 81 St Vincent Street </a:t>
            </a:r>
          </a:p>
          <a:p>
            <a:r>
              <a:rPr lang="en-GB" sz="1400" dirty="0">
                <a:solidFill>
                  <a:schemeClr val="bg1"/>
                </a:solidFill>
                <a:latin typeface="Helvetica" panose="020B0604020202020204" pitchFamily="34" charset="0"/>
                <a:cs typeface="Helvetica" panose="020B0604020202020204" pitchFamily="34" charset="0"/>
              </a:rPr>
              <a:t>Chartered Surveyors 								 Glasgow G2 5TF</a:t>
            </a:r>
          </a:p>
          <a:p>
            <a:endParaRPr lang="en-GB" sz="1200" dirty="0">
              <a:solidFill>
                <a:schemeClr val="bg1"/>
              </a:solidFill>
              <a:latin typeface="Helvetica" panose="020B0604020202020204" pitchFamily="34" charset="0"/>
              <a:cs typeface="Helvetica" panose="020B0604020202020204" pitchFamily="34" charset="0"/>
            </a:endParaRPr>
          </a:p>
          <a:p>
            <a:r>
              <a:rPr lang="en-GB" sz="1200" dirty="0">
                <a:solidFill>
                  <a:schemeClr val="bg1"/>
                </a:solidFill>
                <a:latin typeface="Helvetica" panose="020B0604020202020204" pitchFamily="34" charset="0"/>
                <a:cs typeface="Helvetica" panose="020B0604020202020204" pitchFamily="34" charset="0"/>
              </a:rPr>
              <a:t>t</a:t>
            </a:r>
            <a:r>
              <a:rPr lang="en-GB" sz="1400" dirty="0">
                <a:solidFill>
                  <a:schemeClr val="bg1"/>
                </a:solidFill>
                <a:latin typeface="Helvetica" panose="020B0604020202020204" pitchFamily="34" charset="0"/>
                <a:cs typeface="Helvetica" panose="020B0604020202020204" pitchFamily="34" charset="0"/>
              </a:rPr>
              <a:t>. 0141 221 6161                                                                            www.wbf.co.uk</a:t>
            </a:r>
          </a:p>
        </p:txBody>
      </p:sp>
      <p:sp>
        <p:nvSpPr>
          <p:cNvPr id="7" name="TextBox 6">
            <a:extLst>
              <a:ext uri="{FF2B5EF4-FFF2-40B4-BE49-F238E27FC236}">
                <a16:creationId xmlns:a16="http://schemas.microsoft.com/office/drawing/2014/main" id="{D58D1601-E022-445C-D42F-5753C75E7DE8}"/>
              </a:ext>
            </a:extLst>
          </p:cNvPr>
          <p:cNvSpPr txBox="1"/>
          <p:nvPr/>
        </p:nvSpPr>
        <p:spPr>
          <a:xfrm>
            <a:off x="-1746" y="147387"/>
            <a:ext cx="6857998" cy="1354217"/>
          </a:xfrm>
          <a:prstGeom prst="rect">
            <a:avLst/>
          </a:prstGeom>
          <a:noFill/>
        </p:spPr>
        <p:txBody>
          <a:bodyPr wrap="square" rtlCol="0">
            <a:spAutoFit/>
          </a:bodyPr>
          <a:lstStyle/>
          <a:p>
            <a:r>
              <a:rPr lang="en-GB" sz="1800" dirty="0">
                <a:solidFill>
                  <a:srgbClr val="7030A0"/>
                </a:solidFill>
                <a:latin typeface="Helvetica" panose="020B0604020202020204" pitchFamily="34" charset="0"/>
                <a:cs typeface="Helvetica" panose="020B0604020202020204" pitchFamily="34" charset="0"/>
              </a:rPr>
              <a:t> </a:t>
            </a:r>
            <a:endParaRPr lang="en-GB" sz="1800" dirty="0">
              <a:solidFill>
                <a:schemeClr val="bg1"/>
              </a:solidFill>
              <a:latin typeface="Calibri" panose="020F0502020204030204" pitchFamily="34" charset="0"/>
              <a:cs typeface="Calibri" panose="020F0502020204030204" pitchFamily="34" charset="0"/>
            </a:endParaRPr>
          </a:p>
          <a:p>
            <a:endParaRPr lang="en-GB" sz="1800" dirty="0">
              <a:solidFill>
                <a:schemeClr val="bg1"/>
              </a:solidFill>
              <a:latin typeface="Calibri" panose="020F0502020204030204" pitchFamily="34" charset="0"/>
              <a:cs typeface="Calibri" panose="020F0502020204030204" pitchFamily="34" charset="0"/>
            </a:endParaRPr>
          </a:p>
          <a:p>
            <a:r>
              <a:rPr lang="en-GB" sz="2800" dirty="0">
                <a:solidFill>
                  <a:schemeClr val="bg1"/>
                </a:solidFill>
                <a:latin typeface="Helvetica" panose="020B0604020202020204" pitchFamily="34" charset="0"/>
                <a:cs typeface="Helvetica" panose="020B0604020202020204" pitchFamily="34" charset="0"/>
              </a:rPr>
              <a:t> Whitelaw Baikie Figes </a:t>
            </a:r>
            <a:r>
              <a:rPr lang="en-GB" dirty="0">
                <a:solidFill>
                  <a:schemeClr val="bg1"/>
                </a:solidFill>
                <a:latin typeface="Calibri" panose="020F0502020204030204" pitchFamily="34" charset="0"/>
                <a:cs typeface="Calibri" panose="020F0502020204030204" pitchFamily="34" charset="0"/>
              </a:rPr>
              <a:t>		           </a:t>
            </a:r>
            <a:r>
              <a:rPr lang="en-GB" dirty="0">
                <a:solidFill>
                  <a:srgbClr val="7030A0"/>
                </a:solidFill>
                <a:latin typeface="Calibri" panose="020F0502020204030204" pitchFamily="34" charset="0"/>
                <a:cs typeface="Calibri" panose="020F0502020204030204" pitchFamily="34" charset="0"/>
              </a:rPr>
              <a:t>property details</a:t>
            </a:r>
          </a:p>
          <a:p>
            <a:endParaRPr lang="en-GB" sz="1800" dirty="0">
              <a:solidFill>
                <a:srgbClr val="7030A0"/>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930D5AB3-90C0-752D-E2D1-A59AFA3B52D4}"/>
              </a:ext>
            </a:extLst>
          </p:cNvPr>
          <p:cNvSpPr txBox="1"/>
          <p:nvPr/>
        </p:nvSpPr>
        <p:spPr>
          <a:xfrm>
            <a:off x="167065" y="1761586"/>
            <a:ext cx="3260188" cy="7509748"/>
          </a:xfrm>
          <a:prstGeom prst="rect">
            <a:avLst/>
          </a:prstGeom>
          <a:noFill/>
        </p:spPr>
        <p:txBody>
          <a:bodyPr wrap="square">
            <a:spAutoFit/>
          </a:bodyPr>
          <a:lstStyle/>
          <a:p>
            <a:pPr algn="ctr"/>
            <a:r>
              <a:rPr lang="en-GB" sz="1200" b="1" dirty="0">
                <a:effectLst/>
                <a:latin typeface="Arial" panose="020B0604020202020204" pitchFamily="34" charset="0"/>
                <a:ea typeface="Times New Roman" panose="02020603050405020304" pitchFamily="18" charset="0"/>
                <a:cs typeface="Arial" panose="020B0604020202020204" pitchFamily="34" charset="0"/>
              </a:rPr>
              <a:t>TO LET</a:t>
            </a:r>
            <a:endParaRPr lang="en-GB" sz="1200" dirty="0">
              <a:effectLst/>
              <a:latin typeface="Arial" panose="020B0604020202020204" pitchFamily="34" charset="0"/>
              <a:ea typeface="Times New Roman" panose="02020603050405020304" pitchFamily="18" charset="0"/>
              <a:cs typeface="Arial" panose="020B0604020202020204" pitchFamily="34" charset="0"/>
            </a:endParaRPr>
          </a:p>
          <a:p>
            <a:pPr algn="ctr"/>
            <a:r>
              <a:rPr lang="en-GB" sz="1200" b="1" dirty="0">
                <a:effectLst/>
                <a:latin typeface="Arial" panose="020B0604020202020204" pitchFamily="34" charset="0"/>
                <a:ea typeface="Times New Roman" panose="02020603050405020304" pitchFamily="18" charset="0"/>
                <a:cs typeface="Arial" panose="020B0604020202020204" pitchFamily="34" charset="0"/>
              </a:rPr>
              <a:t> </a:t>
            </a:r>
            <a:endParaRPr lang="en-GB" sz="1200" dirty="0">
              <a:effectLst/>
              <a:latin typeface="Arial" panose="020B0604020202020204" pitchFamily="34" charset="0"/>
              <a:ea typeface="Times New Roman" panose="02020603050405020304" pitchFamily="18" charset="0"/>
              <a:cs typeface="Arial" panose="020B0604020202020204" pitchFamily="34" charset="0"/>
            </a:endParaRPr>
          </a:p>
          <a:p>
            <a:pPr algn="ctr"/>
            <a:r>
              <a:rPr lang="en-GB" sz="1200" b="1" dirty="0">
                <a:effectLst/>
                <a:latin typeface="Arial" panose="020B0604020202020204" pitchFamily="34" charset="0"/>
                <a:ea typeface="Times New Roman" panose="02020603050405020304" pitchFamily="18" charset="0"/>
                <a:cs typeface="Arial" panose="020B0604020202020204" pitchFamily="34" charset="0"/>
              </a:rPr>
              <a:t>74 CASTLE STREET</a:t>
            </a:r>
            <a:endParaRPr lang="en-GB" sz="1200" dirty="0">
              <a:effectLst/>
              <a:latin typeface="Arial" panose="020B0604020202020204" pitchFamily="34" charset="0"/>
              <a:ea typeface="Times New Roman" panose="02020603050405020304" pitchFamily="18" charset="0"/>
              <a:cs typeface="Arial" panose="020B0604020202020204" pitchFamily="34" charset="0"/>
            </a:endParaRPr>
          </a:p>
          <a:p>
            <a:pPr algn="ctr"/>
            <a:r>
              <a:rPr lang="en-GB" sz="1200" b="1" dirty="0">
                <a:effectLst/>
                <a:latin typeface="Arial" panose="020B0604020202020204" pitchFamily="34" charset="0"/>
                <a:ea typeface="Times New Roman" panose="02020603050405020304" pitchFamily="18" charset="0"/>
                <a:cs typeface="Arial" panose="020B0604020202020204" pitchFamily="34" charset="0"/>
              </a:rPr>
              <a:t>FORFAR</a:t>
            </a:r>
            <a:endParaRPr lang="en-GB" sz="1200" dirty="0">
              <a:effectLst/>
              <a:latin typeface="Arial" panose="020B0604020202020204" pitchFamily="34" charset="0"/>
              <a:ea typeface="Times New Roman" panose="02020603050405020304" pitchFamily="18" charset="0"/>
              <a:cs typeface="Arial" panose="020B0604020202020204" pitchFamily="34" charset="0"/>
            </a:endParaRPr>
          </a:p>
          <a:p>
            <a:pPr algn="ctr"/>
            <a:r>
              <a:rPr lang="en-GB" sz="1200" b="1" dirty="0">
                <a:effectLst/>
                <a:latin typeface="Arial" panose="020B0604020202020204" pitchFamily="34" charset="0"/>
                <a:ea typeface="Times New Roman" panose="02020603050405020304" pitchFamily="18" charset="0"/>
                <a:cs typeface="Arial" panose="020B0604020202020204" pitchFamily="34" charset="0"/>
              </a:rPr>
              <a:t>DD8 3AD</a:t>
            </a:r>
            <a:endParaRPr lang="en-GB" sz="1200" dirty="0">
              <a:effectLst/>
              <a:latin typeface="Arial" panose="020B0604020202020204" pitchFamily="34" charset="0"/>
              <a:ea typeface="Times New Roman" panose="02020603050405020304" pitchFamily="18" charset="0"/>
              <a:cs typeface="Arial" panose="020B0604020202020204" pitchFamily="34" charset="0"/>
            </a:endParaRPr>
          </a:p>
          <a:p>
            <a:pPr algn="ctr"/>
            <a:r>
              <a:rPr lang="en-GB" sz="1200" b="1" dirty="0">
                <a:effectLst/>
                <a:latin typeface="Arial" panose="020B0604020202020204" pitchFamily="34" charset="0"/>
                <a:ea typeface="Times New Roman" panose="02020603050405020304" pitchFamily="18" charset="0"/>
                <a:cs typeface="Arial" panose="020B0604020202020204" pitchFamily="34" charset="0"/>
              </a:rPr>
              <a:t> </a:t>
            </a:r>
            <a:endParaRPr lang="en-GB" sz="1200" dirty="0">
              <a:effectLst/>
              <a:latin typeface="Arial" panose="020B0604020202020204" pitchFamily="34" charset="0"/>
              <a:ea typeface="Times New Roman" panose="02020603050405020304" pitchFamily="18" charset="0"/>
              <a:cs typeface="Arial" panose="020B0604020202020204" pitchFamily="34" charset="0"/>
            </a:endParaRPr>
          </a:p>
          <a:p>
            <a:r>
              <a:rPr lang="en-GB" sz="1000" b="1" dirty="0">
                <a:effectLst/>
                <a:latin typeface="Arial" panose="020B0604020202020204" pitchFamily="34" charset="0"/>
                <a:ea typeface="Times New Roman" panose="02020603050405020304" pitchFamily="18" charset="0"/>
                <a:cs typeface="Arial" panose="020B0604020202020204" pitchFamily="34" charset="0"/>
              </a:rPr>
              <a:t> </a:t>
            </a:r>
            <a:endParaRPr lang="en-GB" sz="1000" dirty="0">
              <a:effectLst/>
              <a:latin typeface="Arial" panose="020B0604020202020204" pitchFamily="34" charset="0"/>
              <a:ea typeface="Times New Roman" panose="02020603050405020304" pitchFamily="18" charset="0"/>
              <a:cs typeface="Arial" panose="020B0604020202020204" pitchFamily="34" charset="0"/>
            </a:endParaRPr>
          </a:p>
          <a:p>
            <a:r>
              <a:rPr lang="en-GB" sz="1000" b="1" dirty="0">
                <a:effectLst/>
                <a:latin typeface="Arial" panose="020B0604020202020204" pitchFamily="34" charset="0"/>
                <a:ea typeface="Times New Roman" panose="02020603050405020304" pitchFamily="18" charset="0"/>
                <a:cs typeface="Arial" panose="020B0604020202020204" pitchFamily="34" charset="0"/>
              </a:rPr>
              <a:t>LOCATION</a:t>
            </a:r>
            <a:endParaRPr lang="en-GB" sz="1000" dirty="0">
              <a:effectLst/>
              <a:latin typeface="Arial" panose="020B0604020202020204" pitchFamily="34" charset="0"/>
              <a:ea typeface="Times New Roman" panose="02020603050405020304" pitchFamily="18" charset="0"/>
              <a:cs typeface="Arial" panose="020B0604020202020204" pitchFamily="34" charset="0"/>
            </a:endParaRPr>
          </a:p>
          <a:p>
            <a:r>
              <a:rPr lang="en-GB" sz="1000" b="1" dirty="0">
                <a:effectLst/>
                <a:latin typeface="Arial" panose="020B0604020202020204" pitchFamily="34" charset="0"/>
                <a:ea typeface="Times New Roman" panose="02020603050405020304" pitchFamily="18" charset="0"/>
                <a:cs typeface="Arial" panose="020B0604020202020204" pitchFamily="34" charset="0"/>
              </a:rPr>
              <a:t> </a:t>
            </a:r>
            <a:endParaRPr lang="en-GB" sz="1000" dirty="0">
              <a:effectLst/>
              <a:latin typeface="Arial" panose="020B0604020202020204" pitchFamily="34" charset="0"/>
              <a:ea typeface="Times New Roman" panose="02020603050405020304" pitchFamily="18" charset="0"/>
              <a:cs typeface="Arial" panose="020B0604020202020204" pitchFamily="34" charset="0"/>
            </a:endParaRPr>
          </a:p>
          <a:p>
            <a:r>
              <a:rPr lang="en-GB" sz="1000" dirty="0">
                <a:effectLst/>
                <a:latin typeface="Arial" panose="020B0604020202020204" pitchFamily="34" charset="0"/>
                <a:ea typeface="Times New Roman" panose="02020603050405020304" pitchFamily="18" charset="0"/>
                <a:cs typeface="Arial" panose="020B0604020202020204" pitchFamily="34" charset="0"/>
              </a:rPr>
              <a:t>Forfar is one of the principal towns within Angus, lying 17 miles north of Dundee and 52 miles south of Aberdeen.</a:t>
            </a:r>
          </a:p>
          <a:p>
            <a:r>
              <a:rPr lang="en-GB" sz="1000" dirty="0">
                <a:effectLst/>
                <a:latin typeface="Arial" panose="020B0604020202020204" pitchFamily="34" charset="0"/>
                <a:ea typeface="Times New Roman" panose="02020603050405020304" pitchFamily="18" charset="0"/>
                <a:cs typeface="Arial" panose="020B0604020202020204" pitchFamily="34" charset="0"/>
              </a:rPr>
              <a:t> </a:t>
            </a:r>
          </a:p>
          <a:p>
            <a:r>
              <a:rPr lang="en-GB" sz="1000" dirty="0">
                <a:effectLst/>
                <a:latin typeface="Arial" panose="020B0604020202020204" pitchFamily="34" charset="0"/>
                <a:ea typeface="Times New Roman" panose="02020603050405020304" pitchFamily="18" charset="0"/>
                <a:cs typeface="Arial" panose="020B0604020202020204" pitchFamily="34" charset="0"/>
              </a:rPr>
              <a:t>The property occupies a prominent position in Castle Street, the town’s main retailing location. </a:t>
            </a:r>
          </a:p>
          <a:p>
            <a:r>
              <a:rPr lang="en-GB" sz="1000" dirty="0">
                <a:effectLst/>
                <a:latin typeface="Arial" panose="020B0604020202020204" pitchFamily="34" charset="0"/>
                <a:ea typeface="Times New Roman" panose="02020603050405020304" pitchFamily="18" charset="0"/>
                <a:cs typeface="Arial" panose="020B0604020202020204" pitchFamily="34" charset="0"/>
              </a:rPr>
              <a:t> </a:t>
            </a:r>
          </a:p>
          <a:p>
            <a:r>
              <a:rPr lang="en-GB" sz="1000" b="1" dirty="0">
                <a:effectLst/>
                <a:latin typeface="Arial" panose="020B0604020202020204" pitchFamily="34" charset="0"/>
                <a:ea typeface="Times New Roman" panose="02020603050405020304" pitchFamily="18" charset="0"/>
                <a:cs typeface="Arial" panose="020B0604020202020204" pitchFamily="34" charset="0"/>
              </a:rPr>
              <a:t>DESCRIPTION</a:t>
            </a:r>
            <a:endParaRPr lang="en-GB" sz="1000" dirty="0">
              <a:effectLst/>
              <a:latin typeface="Arial" panose="020B0604020202020204" pitchFamily="34" charset="0"/>
              <a:ea typeface="Times New Roman" panose="02020603050405020304" pitchFamily="18" charset="0"/>
              <a:cs typeface="Arial" panose="020B0604020202020204" pitchFamily="34" charset="0"/>
            </a:endParaRPr>
          </a:p>
          <a:p>
            <a:r>
              <a:rPr lang="en-GB" sz="1000" b="1" dirty="0">
                <a:effectLst/>
                <a:latin typeface="Arial" panose="020B0604020202020204" pitchFamily="34" charset="0"/>
                <a:ea typeface="Times New Roman" panose="02020603050405020304" pitchFamily="18" charset="0"/>
                <a:cs typeface="Arial" panose="020B0604020202020204" pitchFamily="34" charset="0"/>
              </a:rPr>
              <a:t> </a:t>
            </a:r>
            <a:endParaRPr lang="en-GB" sz="1000" dirty="0">
              <a:effectLst/>
              <a:latin typeface="Arial" panose="020B0604020202020204" pitchFamily="34" charset="0"/>
              <a:ea typeface="Times New Roman" panose="02020603050405020304" pitchFamily="18" charset="0"/>
              <a:cs typeface="Arial" panose="020B0604020202020204" pitchFamily="34" charset="0"/>
            </a:endParaRPr>
          </a:p>
          <a:p>
            <a:r>
              <a:rPr lang="en-GB" sz="1000" dirty="0">
                <a:effectLst/>
                <a:latin typeface="Arial" panose="020B0604020202020204" pitchFamily="34" charset="0"/>
                <a:ea typeface="Times New Roman" panose="02020603050405020304" pitchFamily="18" charset="0"/>
                <a:cs typeface="Arial" panose="020B0604020202020204" pitchFamily="34" charset="0"/>
              </a:rPr>
              <a:t>The property comprises a ground floor retail unit within a 3 storey plus attic building. </a:t>
            </a:r>
          </a:p>
          <a:p>
            <a:r>
              <a:rPr lang="en-GB" sz="1000" dirty="0">
                <a:effectLst/>
                <a:latin typeface="Arial" panose="020B0604020202020204" pitchFamily="34" charset="0"/>
                <a:ea typeface="Times New Roman" panose="02020603050405020304" pitchFamily="18" charset="0"/>
                <a:cs typeface="Arial" panose="020B0604020202020204" pitchFamily="34" charset="0"/>
              </a:rPr>
              <a:t> </a:t>
            </a:r>
          </a:p>
          <a:p>
            <a:r>
              <a:rPr lang="en-GB" sz="1000" b="1" dirty="0">
                <a:effectLst/>
                <a:latin typeface="Arial" panose="020B0604020202020204" pitchFamily="34" charset="0"/>
                <a:ea typeface="Times New Roman" panose="02020603050405020304" pitchFamily="18" charset="0"/>
                <a:cs typeface="Arial" panose="020B0604020202020204" pitchFamily="34" charset="0"/>
              </a:rPr>
              <a:t>ACCOMMODATION</a:t>
            </a:r>
            <a:endParaRPr lang="en-GB" sz="1000" dirty="0">
              <a:effectLst/>
              <a:latin typeface="Arial" panose="020B0604020202020204" pitchFamily="34" charset="0"/>
              <a:ea typeface="Times New Roman" panose="02020603050405020304" pitchFamily="18" charset="0"/>
              <a:cs typeface="Arial" panose="020B0604020202020204" pitchFamily="34" charset="0"/>
            </a:endParaRPr>
          </a:p>
          <a:p>
            <a:r>
              <a:rPr lang="en-GB" sz="1000" dirty="0">
                <a:effectLst/>
                <a:latin typeface="Arial" panose="020B0604020202020204" pitchFamily="34" charset="0"/>
                <a:ea typeface="Times New Roman" panose="02020603050405020304" pitchFamily="18" charset="0"/>
                <a:cs typeface="Arial" panose="020B0604020202020204" pitchFamily="34" charset="0"/>
              </a:rPr>
              <a:t> </a:t>
            </a:r>
          </a:p>
          <a:p>
            <a:r>
              <a:rPr lang="en-GB" sz="1000" dirty="0">
                <a:effectLst/>
                <a:latin typeface="Arial" panose="020B0604020202020204" pitchFamily="34" charset="0"/>
                <a:ea typeface="Times New Roman" panose="02020603050405020304" pitchFamily="18" charset="0"/>
                <a:cs typeface="Arial" panose="020B0604020202020204" pitchFamily="34" charset="0"/>
              </a:rPr>
              <a:t>The property extends to the following areas and dimensions;</a:t>
            </a:r>
          </a:p>
          <a:p>
            <a:r>
              <a:rPr lang="en-GB" sz="1000" dirty="0">
                <a:effectLst/>
                <a:latin typeface="Arial" panose="020B0604020202020204" pitchFamily="34" charset="0"/>
                <a:ea typeface="Times New Roman" panose="02020603050405020304" pitchFamily="18" charset="0"/>
                <a:cs typeface="Arial" panose="020B0604020202020204" pitchFamily="34" charset="0"/>
              </a:rPr>
              <a:t> </a:t>
            </a:r>
          </a:p>
          <a:p>
            <a:r>
              <a:rPr lang="en-GB" sz="1000" dirty="0">
                <a:effectLst/>
                <a:latin typeface="Arial" panose="020B0604020202020204" pitchFamily="34" charset="0"/>
                <a:ea typeface="Times New Roman" panose="02020603050405020304" pitchFamily="18" charset="0"/>
                <a:cs typeface="Arial" panose="020B0604020202020204" pitchFamily="34" charset="0"/>
              </a:rPr>
              <a:t>NIA	:	655 ft²   (60.83m²)</a:t>
            </a:r>
          </a:p>
          <a:p>
            <a:r>
              <a:rPr lang="en-GB" sz="1000" dirty="0">
                <a:effectLst/>
                <a:latin typeface="Arial" panose="020B0604020202020204" pitchFamily="34" charset="0"/>
                <a:ea typeface="Times New Roman" panose="02020603050405020304" pitchFamily="18" charset="0"/>
                <a:cs typeface="Arial" panose="020B0604020202020204" pitchFamily="34" charset="0"/>
              </a:rPr>
              <a:t> </a:t>
            </a:r>
          </a:p>
          <a:p>
            <a:r>
              <a:rPr lang="en-GB" sz="1000" b="1" dirty="0">
                <a:effectLst/>
                <a:latin typeface="Arial" panose="020B0604020202020204" pitchFamily="34" charset="0"/>
                <a:ea typeface="Times New Roman" panose="02020603050405020304" pitchFamily="18" charset="0"/>
                <a:cs typeface="Arial" panose="020B0604020202020204" pitchFamily="34" charset="0"/>
              </a:rPr>
              <a:t>TERMS</a:t>
            </a:r>
            <a:endParaRPr lang="en-GB" sz="1000" dirty="0">
              <a:effectLst/>
              <a:latin typeface="Arial" panose="020B0604020202020204" pitchFamily="34" charset="0"/>
              <a:ea typeface="Times New Roman" panose="02020603050405020304" pitchFamily="18" charset="0"/>
              <a:cs typeface="Arial" panose="020B0604020202020204" pitchFamily="34" charset="0"/>
            </a:endParaRPr>
          </a:p>
          <a:p>
            <a:r>
              <a:rPr lang="en-GB" sz="1000" b="1" dirty="0">
                <a:effectLst/>
                <a:latin typeface="Arial" panose="020B0604020202020204" pitchFamily="34" charset="0"/>
                <a:ea typeface="Times New Roman" panose="02020603050405020304" pitchFamily="18" charset="0"/>
                <a:cs typeface="Arial" panose="020B0604020202020204" pitchFamily="34" charset="0"/>
              </a:rPr>
              <a:t> </a:t>
            </a:r>
            <a:endParaRPr lang="en-GB" sz="1000" dirty="0">
              <a:effectLst/>
              <a:latin typeface="Arial" panose="020B0604020202020204" pitchFamily="34" charset="0"/>
              <a:ea typeface="Times New Roman" panose="02020603050405020304" pitchFamily="18" charset="0"/>
              <a:cs typeface="Arial" panose="020B0604020202020204" pitchFamily="34" charset="0"/>
            </a:endParaRPr>
          </a:p>
          <a:p>
            <a:r>
              <a:rPr lang="en-GB" sz="1000" dirty="0">
                <a:effectLst/>
                <a:latin typeface="Arial" panose="020B0604020202020204" pitchFamily="34" charset="0"/>
                <a:ea typeface="Times New Roman" panose="02020603050405020304" pitchFamily="18" charset="0"/>
                <a:cs typeface="Arial" panose="020B0604020202020204" pitchFamily="34" charset="0"/>
              </a:rPr>
              <a:t>The property is offered to the market on the basis of a new full repairing and insuring lease for a period to be agreed.</a:t>
            </a:r>
          </a:p>
          <a:p>
            <a:r>
              <a:rPr lang="en-GB" sz="1000" dirty="0">
                <a:effectLst/>
                <a:latin typeface="Arial" panose="020B0604020202020204" pitchFamily="34" charset="0"/>
                <a:ea typeface="Times New Roman" panose="02020603050405020304" pitchFamily="18" charset="0"/>
                <a:cs typeface="Arial" panose="020B0604020202020204" pitchFamily="34" charset="0"/>
              </a:rPr>
              <a:t> </a:t>
            </a:r>
          </a:p>
          <a:p>
            <a:r>
              <a:rPr lang="en-GB" sz="1000" b="1" dirty="0">
                <a:effectLst/>
                <a:latin typeface="Arial" panose="020B0604020202020204" pitchFamily="34" charset="0"/>
                <a:ea typeface="Times New Roman" panose="02020603050405020304" pitchFamily="18" charset="0"/>
                <a:cs typeface="Arial" panose="020B0604020202020204" pitchFamily="34" charset="0"/>
              </a:rPr>
              <a:t>RENT</a:t>
            </a:r>
            <a:endParaRPr lang="en-GB" sz="1000" dirty="0">
              <a:effectLst/>
              <a:latin typeface="Arial" panose="020B0604020202020204" pitchFamily="34" charset="0"/>
              <a:ea typeface="Times New Roman" panose="02020603050405020304" pitchFamily="18" charset="0"/>
              <a:cs typeface="Arial" panose="020B0604020202020204" pitchFamily="34" charset="0"/>
            </a:endParaRPr>
          </a:p>
          <a:p>
            <a:r>
              <a:rPr lang="en-GB" sz="1000" b="1" dirty="0">
                <a:effectLst/>
                <a:latin typeface="Arial" panose="020B0604020202020204" pitchFamily="34" charset="0"/>
                <a:ea typeface="Times New Roman" panose="02020603050405020304" pitchFamily="18" charset="0"/>
                <a:cs typeface="Arial" panose="020B0604020202020204" pitchFamily="34" charset="0"/>
              </a:rPr>
              <a:t> </a:t>
            </a:r>
            <a:endParaRPr lang="en-GB" sz="1000" dirty="0">
              <a:effectLst/>
              <a:latin typeface="Arial" panose="020B0604020202020204" pitchFamily="34" charset="0"/>
              <a:ea typeface="Times New Roman" panose="02020603050405020304" pitchFamily="18" charset="0"/>
              <a:cs typeface="Arial" panose="020B0604020202020204" pitchFamily="34" charset="0"/>
            </a:endParaRPr>
          </a:p>
          <a:p>
            <a:r>
              <a:rPr lang="en-GB" sz="1000" dirty="0">
                <a:effectLst/>
                <a:latin typeface="Arial" panose="020B0604020202020204" pitchFamily="34" charset="0"/>
                <a:ea typeface="Times New Roman" panose="02020603050405020304" pitchFamily="18" charset="0"/>
                <a:cs typeface="Arial" panose="020B0604020202020204" pitchFamily="34" charset="0"/>
              </a:rPr>
              <a:t>Rental offers in the region of £9,250 per annum are invited.</a:t>
            </a:r>
          </a:p>
          <a:p>
            <a:endParaRPr lang="en-GB" sz="1000" dirty="0">
              <a:latin typeface="Arial" panose="020B0604020202020204" pitchFamily="34" charset="0"/>
              <a:ea typeface="Times New Roman" panose="02020603050405020304" pitchFamily="18" charset="0"/>
              <a:cs typeface="Arial" panose="020B0604020202020204" pitchFamily="34" charset="0"/>
            </a:endParaRPr>
          </a:p>
          <a:p>
            <a:r>
              <a:rPr lang="en-GB" sz="1000" b="1" dirty="0">
                <a:effectLst/>
                <a:latin typeface="Arial" panose="020B0604020202020204" pitchFamily="34" charset="0"/>
                <a:ea typeface="Times New Roman" panose="02020603050405020304" pitchFamily="18" charset="0"/>
              </a:rPr>
              <a:t>ENERGY PERFORMANCE CERTIFICATE</a:t>
            </a:r>
            <a:endParaRPr lang="en-GB" sz="1400" dirty="0">
              <a:effectLst/>
              <a:latin typeface="Times New Roman" panose="02020603050405020304" pitchFamily="18" charset="0"/>
              <a:ea typeface="Times New Roman" panose="02020603050405020304" pitchFamily="18" charset="0"/>
            </a:endParaRPr>
          </a:p>
          <a:p>
            <a:r>
              <a:rPr lang="en-GB" sz="1000" dirty="0">
                <a:effectLst/>
                <a:latin typeface="Arial" panose="020B0604020202020204" pitchFamily="34" charset="0"/>
                <a:ea typeface="Times New Roman" panose="02020603050405020304" pitchFamily="18" charset="0"/>
              </a:rPr>
              <a:t> </a:t>
            </a:r>
            <a:endParaRPr lang="en-GB" sz="1400" dirty="0">
              <a:effectLst/>
              <a:latin typeface="Times New Roman" panose="02020603050405020304" pitchFamily="18" charset="0"/>
              <a:ea typeface="Times New Roman" panose="02020603050405020304" pitchFamily="18" charset="0"/>
            </a:endParaRPr>
          </a:p>
          <a:p>
            <a:r>
              <a:rPr lang="en-GB" sz="1000" dirty="0">
                <a:effectLst/>
                <a:latin typeface="Arial" panose="020B0604020202020204" pitchFamily="34" charset="0"/>
                <a:ea typeface="Times New Roman" panose="02020603050405020304" pitchFamily="18" charset="0"/>
              </a:rPr>
              <a:t>EPC Band ‘F’</a:t>
            </a:r>
            <a:endParaRPr lang="en-GB" sz="1400" dirty="0">
              <a:effectLst/>
              <a:latin typeface="Times New Roman" panose="02020603050405020304" pitchFamily="18" charset="0"/>
              <a:ea typeface="Times New Roman" panose="02020603050405020304" pitchFamily="18" charset="0"/>
            </a:endParaRPr>
          </a:p>
          <a:p>
            <a:r>
              <a:rPr lang="en-GB" sz="1000" dirty="0">
                <a:effectLst/>
                <a:latin typeface="Arial" panose="020B0604020202020204" pitchFamily="34" charset="0"/>
                <a:ea typeface="Times New Roman" panose="02020603050405020304" pitchFamily="18" charset="0"/>
              </a:rPr>
              <a:t> </a:t>
            </a:r>
            <a:endParaRPr lang="en-GB" sz="1400" dirty="0">
              <a:effectLst/>
              <a:latin typeface="Times New Roman" panose="02020603050405020304" pitchFamily="18" charset="0"/>
              <a:ea typeface="Times New Roman" panose="02020603050405020304" pitchFamily="18" charset="0"/>
            </a:endParaRPr>
          </a:p>
          <a:p>
            <a:r>
              <a:rPr lang="en-GB" sz="1000" dirty="0">
                <a:effectLst/>
                <a:latin typeface="Arial" panose="020B0604020202020204" pitchFamily="34" charset="0"/>
                <a:ea typeface="Times New Roman" panose="02020603050405020304" pitchFamily="18" charset="0"/>
              </a:rPr>
              <a:t>A copy of the Certificate is available on request.</a:t>
            </a:r>
            <a:endParaRPr lang="en-GB" sz="1400" dirty="0">
              <a:effectLst/>
              <a:latin typeface="Times New Roman" panose="02020603050405020304" pitchFamily="18" charset="0"/>
              <a:ea typeface="Times New Roman" panose="02020603050405020304" pitchFamily="18" charset="0"/>
            </a:endParaRPr>
          </a:p>
          <a:p>
            <a:r>
              <a:rPr lang="en-GB" sz="1000" dirty="0">
                <a:effectLst/>
                <a:latin typeface="Arial" panose="020B0604020202020204" pitchFamily="34" charset="0"/>
                <a:ea typeface="Times New Roman" panose="02020603050405020304" pitchFamily="18" charset="0"/>
              </a:rPr>
              <a:t> </a:t>
            </a:r>
            <a:endParaRPr lang="en-GB" sz="1400" dirty="0">
              <a:effectLst/>
              <a:latin typeface="Times New Roman" panose="02020603050405020304" pitchFamily="18" charset="0"/>
              <a:ea typeface="Times New Roman" panose="02020603050405020304" pitchFamily="18" charset="0"/>
            </a:endParaRPr>
          </a:p>
          <a:p>
            <a:endParaRPr lang="en-GB" sz="1000" dirty="0">
              <a:effectLst/>
              <a:latin typeface="Arial" panose="020B0604020202020204" pitchFamily="34" charset="0"/>
              <a:ea typeface="Times New Roman" panose="02020603050405020304" pitchFamily="18" charset="0"/>
              <a:cs typeface="Arial" panose="020B0604020202020204" pitchFamily="34" charset="0"/>
            </a:endParaRPr>
          </a:p>
          <a:p>
            <a:r>
              <a:rPr lang="en-GB" sz="1000" dirty="0">
                <a:effectLst/>
                <a:latin typeface="Arial" panose="020B0604020202020204" pitchFamily="34" charset="0"/>
                <a:ea typeface="Times New Roman" panose="02020603050405020304" pitchFamily="18" charset="0"/>
                <a:cs typeface="Arial" panose="020B0604020202020204" pitchFamily="34" charset="0"/>
              </a:rPr>
              <a:t> </a:t>
            </a:r>
          </a:p>
        </p:txBody>
      </p:sp>
      <p:pic>
        <p:nvPicPr>
          <p:cNvPr id="4" name="Picture 3">
            <a:extLst>
              <a:ext uri="{FF2B5EF4-FFF2-40B4-BE49-F238E27FC236}">
                <a16:creationId xmlns:a16="http://schemas.microsoft.com/office/drawing/2014/main" id="{461DEA9F-CC24-45E5-A008-D21C23380C7C}"/>
              </a:ext>
            </a:extLst>
          </p:cNvPr>
          <p:cNvPicPr>
            <a:picLocks noChangeAspect="1"/>
          </p:cNvPicPr>
          <p:nvPr/>
        </p:nvPicPr>
        <p:blipFill>
          <a:blip r:embed="rId2"/>
          <a:stretch>
            <a:fillRect/>
          </a:stretch>
        </p:blipFill>
        <p:spPr>
          <a:xfrm>
            <a:off x="3760969" y="1753615"/>
            <a:ext cx="2723809" cy="2047619"/>
          </a:xfrm>
          <a:prstGeom prst="rect">
            <a:avLst/>
          </a:prstGeom>
          <a:ln w="19050">
            <a:solidFill>
              <a:schemeClr val="tx1"/>
            </a:solidFill>
          </a:ln>
        </p:spPr>
      </p:pic>
      <p:sp>
        <p:nvSpPr>
          <p:cNvPr id="9" name="TextBox 8">
            <a:extLst>
              <a:ext uri="{FF2B5EF4-FFF2-40B4-BE49-F238E27FC236}">
                <a16:creationId xmlns:a16="http://schemas.microsoft.com/office/drawing/2014/main" id="{A4F1F515-D3BF-9C93-DBAC-20F17EBB65EF}"/>
              </a:ext>
            </a:extLst>
          </p:cNvPr>
          <p:cNvSpPr txBox="1"/>
          <p:nvPr/>
        </p:nvSpPr>
        <p:spPr>
          <a:xfrm>
            <a:off x="3657223" y="3940651"/>
            <a:ext cx="2723809" cy="1615827"/>
          </a:xfrm>
          <a:prstGeom prst="rect">
            <a:avLst/>
          </a:prstGeom>
          <a:noFill/>
        </p:spPr>
        <p:txBody>
          <a:bodyPr wrap="square">
            <a:spAutoFit/>
          </a:bodyPr>
          <a:lstStyle/>
          <a:p>
            <a:r>
              <a:rPr lang="en-GB" sz="900" b="1" dirty="0">
                <a:effectLst/>
                <a:latin typeface="Arial" panose="020B0604020202020204" pitchFamily="34" charset="0"/>
                <a:ea typeface="Times New Roman" panose="02020603050405020304" pitchFamily="18" charset="0"/>
              </a:rPr>
              <a:t>RATEABLE VALUE</a:t>
            </a:r>
            <a:endParaRPr lang="en-GB" sz="1200" dirty="0">
              <a:effectLst/>
              <a:latin typeface="Times New Roman" panose="02020603050405020304" pitchFamily="18" charset="0"/>
              <a:ea typeface="Times New Roman" panose="02020603050405020304" pitchFamily="18" charset="0"/>
            </a:endParaRPr>
          </a:p>
          <a:p>
            <a:r>
              <a:rPr lang="en-GB" sz="900" b="1" dirty="0">
                <a:effectLst/>
                <a:latin typeface="Arial" panose="020B0604020202020204" pitchFamily="34" charset="0"/>
                <a:ea typeface="Times New Roman" panose="02020603050405020304" pitchFamily="18" charset="0"/>
              </a:rPr>
              <a:t> </a:t>
            </a:r>
            <a:endParaRPr lang="en-GB" sz="1200" dirty="0">
              <a:effectLst/>
              <a:latin typeface="Times New Roman" panose="02020603050405020304" pitchFamily="18" charset="0"/>
              <a:ea typeface="Times New Roman" panose="02020603050405020304" pitchFamily="18" charset="0"/>
            </a:endParaRPr>
          </a:p>
          <a:p>
            <a:r>
              <a:rPr lang="en-GB" sz="900" dirty="0">
                <a:effectLst/>
                <a:latin typeface="Arial" panose="020B0604020202020204" pitchFamily="34" charset="0"/>
                <a:ea typeface="Times New Roman" panose="02020603050405020304" pitchFamily="18" charset="0"/>
              </a:rPr>
              <a:t>We understand the property is entered in the Valuation Roll as follows:</a:t>
            </a:r>
            <a:endParaRPr lang="en-GB" sz="1200" dirty="0">
              <a:effectLst/>
              <a:latin typeface="Times New Roman" panose="02020603050405020304" pitchFamily="18" charset="0"/>
              <a:ea typeface="Times New Roman" panose="02020603050405020304" pitchFamily="18" charset="0"/>
            </a:endParaRPr>
          </a:p>
          <a:p>
            <a:r>
              <a:rPr lang="en-GB" sz="900" dirty="0">
                <a:effectLst/>
                <a:latin typeface="Arial" panose="020B0604020202020204" pitchFamily="34" charset="0"/>
                <a:ea typeface="Times New Roman" panose="02020603050405020304" pitchFamily="18" charset="0"/>
              </a:rPr>
              <a:t> </a:t>
            </a:r>
            <a:endParaRPr lang="en-GB" sz="1200" dirty="0">
              <a:effectLst/>
              <a:latin typeface="Times New Roman" panose="02020603050405020304" pitchFamily="18" charset="0"/>
              <a:ea typeface="Times New Roman" panose="02020603050405020304" pitchFamily="18" charset="0"/>
            </a:endParaRPr>
          </a:p>
          <a:p>
            <a:r>
              <a:rPr lang="en-GB" sz="900" dirty="0">
                <a:effectLst/>
                <a:latin typeface="Arial" panose="020B0604020202020204" pitchFamily="34" charset="0"/>
                <a:ea typeface="Times New Roman" panose="02020603050405020304" pitchFamily="18" charset="0"/>
              </a:rPr>
              <a:t>Description:		 Shop</a:t>
            </a:r>
            <a:endParaRPr lang="en-GB" sz="1200" dirty="0">
              <a:effectLst/>
              <a:latin typeface="Times New Roman" panose="02020603050405020304" pitchFamily="18" charset="0"/>
              <a:ea typeface="Times New Roman" panose="02020603050405020304" pitchFamily="18" charset="0"/>
            </a:endParaRPr>
          </a:p>
          <a:p>
            <a:r>
              <a:rPr lang="en-GB" sz="900" dirty="0">
                <a:effectLst/>
                <a:latin typeface="Arial" panose="020B0604020202020204" pitchFamily="34" charset="0"/>
                <a:ea typeface="Times New Roman" panose="02020603050405020304" pitchFamily="18" charset="0"/>
              </a:rPr>
              <a:t>Rateable Value (26/27)	 £6,300.  </a:t>
            </a:r>
            <a:endParaRPr lang="en-GB" sz="1200" dirty="0">
              <a:effectLst/>
              <a:latin typeface="Times New Roman" panose="02020603050405020304" pitchFamily="18" charset="0"/>
              <a:ea typeface="Times New Roman" panose="02020603050405020304" pitchFamily="18" charset="0"/>
            </a:endParaRPr>
          </a:p>
          <a:p>
            <a:r>
              <a:rPr lang="en-GB" sz="900" dirty="0">
                <a:effectLst/>
                <a:latin typeface="Arial" panose="020B0604020202020204" pitchFamily="34" charset="0"/>
                <a:ea typeface="Times New Roman" panose="02020603050405020304" pitchFamily="18" charset="0"/>
              </a:rPr>
              <a:t> </a:t>
            </a:r>
            <a:endParaRPr lang="en-GB" sz="1200" dirty="0">
              <a:effectLst/>
              <a:latin typeface="Times New Roman" panose="02020603050405020304" pitchFamily="18" charset="0"/>
              <a:ea typeface="Times New Roman" panose="02020603050405020304" pitchFamily="18" charset="0"/>
            </a:endParaRPr>
          </a:p>
          <a:p>
            <a:r>
              <a:rPr lang="en-GB" sz="900" dirty="0">
                <a:effectLst/>
                <a:latin typeface="Arial" panose="020B0604020202020204" pitchFamily="34" charset="0"/>
                <a:ea typeface="Times New Roman" panose="02020603050405020304" pitchFamily="18" charset="0"/>
              </a:rPr>
              <a:t>It is possible that a new occupier would benefit from 100% rates relief under SBBS. Further information available on request.</a:t>
            </a:r>
            <a:endParaRPr lang="en-GB" sz="1200" dirty="0">
              <a:effectLst/>
              <a:latin typeface="Times New Roman" panose="02020603050405020304" pitchFamily="18" charset="0"/>
              <a:ea typeface="Times New Roman" panose="02020603050405020304" pitchFamily="18" charset="0"/>
            </a:endParaRPr>
          </a:p>
        </p:txBody>
      </p:sp>
      <p:sp>
        <p:nvSpPr>
          <p:cNvPr id="11" name="TextBox 10">
            <a:extLst>
              <a:ext uri="{FF2B5EF4-FFF2-40B4-BE49-F238E27FC236}">
                <a16:creationId xmlns:a16="http://schemas.microsoft.com/office/drawing/2014/main" id="{4333B7AA-37F2-F17C-060E-06E94274039E}"/>
              </a:ext>
            </a:extLst>
          </p:cNvPr>
          <p:cNvSpPr txBox="1"/>
          <p:nvPr/>
        </p:nvSpPr>
        <p:spPr>
          <a:xfrm>
            <a:off x="3657223" y="5556478"/>
            <a:ext cx="2434088" cy="2908489"/>
          </a:xfrm>
          <a:prstGeom prst="rect">
            <a:avLst/>
          </a:prstGeom>
          <a:noFill/>
        </p:spPr>
        <p:txBody>
          <a:bodyPr wrap="square">
            <a:spAutoFit/>
          </a:bodyPr>
          <a:lstStyle/>
          <a:p>
            <a:r>
              <a:rPr lang="en-GB" sz="900" b="1" dirty="0">
                <a:effectLst/>
                <a:latin typeface="Arial" panose="020B0604020202020204" pitchFamily="34" charset="0"/>
                <a:ea typeface="Times New Roman" panose="02020603050405020304" pitchFamily="18" charset="0"/>
              </a:rPr>
              <a:t>PLANNING</a:t>
            </a:r>
            <a:br>
              <a:rPr lang="en-GB" sz="900" b="1" dirty="0">
                <a:effectLst/>
                <a:latin typeface="Arial" panose="020B0604020202020204" pitchFamily="34" charset="0"/>
                <a:ea typeface="Times New Roman" panose="02020603050405020304" pitchFamily="18" charset="0"/>
              </a:rPr>
            </a:br>
            <a:endParaRPr lang="en-GB" sz="1200" dirty="0">
              <a:effectLst/>
              <a:latin typeface="Times New Roman" panose="02020603050405020304" pitchFamily="18" charset="0"/>
              <a:ea typeface="Times New Roman" panose="02020603050405020304" pitchFamily="18" charset="0"/>
            </a:endParaRPr>
          </a:p>
          <a:p>
            <a:r>
              <a:rPr lang="en-GB" sz="900" dirty="0">
                <a:effectLst/>
                <a:latin typeface="Arial" panose="020B0604020202020204" pitchFamily="34" charset="0"/>
                <a:ea typeface="Times New Roman" panose="02020603050405020304" pitchFamily="18" charset="0"/>
              </a:rPr>
              <a:t>We understand that the unit benefits from Class 1A planning consent. Interested parties should make their own enquiries.</a:t>
            </a:r>
            <a:endParaRPr lang="en-GB" sz="1200" dirty="0">
              <a:effectLst/>
              <a:latin typeface="Times New Roman" panose="02020603050405020304" pitchFamily="18" charset="0"/>
              <a:ea typeface="Times New Roman" panose="02020603050405020304" pitchFamily="18" charset="0"/>
            </a:endParaRPr>
          </a:p>
          <a:p>
            <a:r>
              <a:rPr lang="en-GB" sz="900" dirty="0">
                <a:effectLst/>
                <a:latin typeface="Arial" panose="020B0604020202020204" pitchFamily="34" charset="0"/>
                <a:ea typeface="Times New Roman" panose="02020603050405020304" pitchFamily="18" charset="0"/>
              </a:rPr>
              <a:t> </a:t>
            </a:r>
            <a:endParaRPr lang="en-GB" sz="1200" dirty="0">
              <a:effectLst/>
              <a:latin typeface="Times New Roman" panose="02020603050405020304" pitchFamily="18" charset="0"/>
              <a:ea typeface="Times New Roman" panose="02020603050405020304" pitchFamily="18" charset="0"/>
            </a:endParaRPr>
          </a:p>
          <a:p>
            <a:r>
              <a:rPr lang="en-GB" sz="900" b="1" dirty="0">
                <a:effectLst/>
                <a:latin typeface="Arial" panose="020B0604020202020204" pitchFamily="34" charset="0"/>
                <a:ea typeface="Times New Roman" panose="02020603050405020304" pitchFamily="18" charset="0"/>
              </a:rPr>
              <a:t>LEGAL COSTS</a:t>
            </a:r>
            <a:endParaRPr lang="en-GB" sz="1200" dirty="0">
              <a:effectLst/>
              <a:latin typeface="Times New Roman" panose="02020603050405020304" pitchFamily="18" charset="0"/>
              <a:ea typeface="Times New Roman" panose="02020603050405020304" pitchFamily="18" charset="0"/>
            </a:endParaRPr>
          </a:p>
          <a:p>
            <a:r>
              <a:rPr lang="en-GB" sz="900" b="1" dirty="0">
                <a:effectLst/>
                <a:latin typeface="Arial" panose="020B0604020202020204" pitchFamily="34" charset="0"/>
                <a:ea typeface="Times New Roman" panose="02020603050405020304" pitchFamily="18" charset="0"/>
              </a:rPr>
              <a:t> </a:t>
            </a:r>
            <a:endParaRPr lang="en-GB" sz="1200" dirty="0">
              <a:effectLst/>
              <a:latin typeface="Times New Roman" panose="02020603050405020304" pitchFamily="18" charset="0"/>
              <a:ea typeface="Times New Roman" panose="02020603050405020304" pitchFamily="18" charset="0"/>
            </a:endParaRPr>
          </a:p>
          <a:p>
            <a:r>
              <a:rPr lang="en-GB" sz="900" dirty="0">
                <a:effectLst/>
                <a:latin typeface="Arial" panose="020B0604020202020204" pitchFamily="34" charset="0"/>
                <a:ea typeface="Times New Roman" panose="02020603050405020304" pitchFamily="18" charset="0"/>
              </a:rPr>
              <a:t>Each party is responsible for their own costs with the tenant responsible for LBBT, Registration and any VAT payable thereon.</a:t>
            </a:r>
            <a:endParaRPr lang="en-GB" sz="1200" dirty="0">
              <a:effectLst/>
              <a:latin typeface="Times New Roman" panose="02020603050405020304" pitchFamily="18" charset="0"/>
              <a:ea typeface="Times New Roman" panose="02020603050405020304" pitchFamily="18" charset="0"/>
            </a:endParaRPr>
          </a:p>
          <a:p>
            <a:r>
              <a:rPr lang="en-GB" sz="900" b="1" dirty="0">
                <a:effectLst/>
                <a:latin typeface="Arial" panose="020B0604020202020204" pitchFamily="34" charset="0"/>
                <a:ea typeface="Times New Roman" panose="02020603050405020304" pitchFamily="18" charset="0"/>
              </a:rPr>
              <a:t> </a:t>
            </a:r>
            <a:endParaRPr lang="en-GB" sz="1200" dirty="0">
              <a:effectLst/>
              <a:latin typeface="Times New Roman" panose="02020603050405020304" pitchFamily="18" charset="0"/>
              <a:ea typeface="Times New Roman" panose="02020603050405020304" pitchFamily="18" charset="0"/>
            </a:endParaRPr>
          </a:p>
          <a:p>
            <a:r>
              <a:rPr lang="en-GB" sz="900" b="1" dirty="0">
                <a:effectLst/>
                <a:latin typeface="Arial" panose="020B0604020202020204" pitchFamily="34" charset="0"/>
                <a:ea typeface="Times New Roman" panose="02020603050405020304" pitchFamily="18" charset="0"/>
              </a:rPr>
              <a:t>VAT</a:t>
            </a:r>
            <a:endParaRPr lang="en-GB" sz="1200" dirty="0">
              <a:effectLst/>
              <a:latin typeface="Times New Roman" panose="02020603050405020304" pitchFamily="18" charset="0"/>
              <a:ea typeface="Times New Roman" panose="02020603050405020304" pitchFamily="18" charset="0"/>
            </a:endParaRPr>
          </a:p>
          <a:p>
            <a:r>
              <a:rPr lang="en-GB" sz="900" b="1" dirty="0">
                <a:effectLst/>
                <a:latin typeface="Arial" panose="020B0604020202020204" pitchFamily="34" charset="0"/>
                <a:ea typeface="Times New Roman" panose="02020603050405020304" pitchFamily="18" charset="0"/>
              </a:rPr>
              <a:t> </a:t>
            </a:r>
            <a:endParaRPr lang="en-GB" sz="1200" dirty="0">
              <a:effectLst/>
              <a:latin typeface="Times New Roman" panose="02020603050405020304" pitchFamily="18" charset="0"/>
              <a:ea typeface="Times New Roman" panose="02020603050405020304" pitchFamily="18" charset="0"/>
            </a:endParaRPr>
          </a:p>
          <a:p>
            <a:r>
              <a:rPr lang="en-GB" sz="900" dirty="0">
                <a:effectLst/>
                <a:latin typeface="Arial" panose="020B0604020202020204" pitchFamily="34" charset="0"/>
                <a:ea typeface="Times New Roman" panose="02020603050405020304" pitchFamily="18" charset="0"/>
              </a:rPr>
              <a:t>All rents, prices, premiums etc are quoted exclusive of VAT.</a:t>
            </a:r>
            <a:endParaRPr lang="en-GB" sz="1200" dirty="0">
              <a:effectLst/>
              <a:latin typeface="Times New Roman" panose="02020603050405020304" pitchFamily="18" charset="0"/>
              <a:ea typeface="Times New Roman" panose="02020603050405020304" pitchFamily="18" charset="0"/>
            </a:endParaRPr>
          </a:p>
          <a:p>
            <a:r>
              <a:rPr lang="en-GB" sz="900" b="1" dirty="0">
                <a:effectLst/>
                <a:latin typeface="Arial" panose="020B0604020202020204" pitchFamily="34" charset="0"/>
                <a:ea typeface="Times New Roman" panose="02020603050405020304" pitchFamily="18" charset="0"/>
              </a:rPr>
              <a:t> </a:t>
            </a:r>
            <a:endParaRPr lang="en-GB" sz="1200" dirty="0">
              <a:effectLst/>
              <a:latin typeface="Times New Roman" panose="02020603050405020304" pitchFamily="18" charset="0"/>
              <a:ea typeface="Times New Roman" panose="02020603050405020304" pitchFamily="18" charset="0"/>
            </a:endParaRPr>
          </a:p>
          <a:p>
            <a:r>
              <a:rPr lang="en-GB" sz="900" b="1" dirty="0">
                <a:effectLst/>
                <a:latin typeface="Arial" panose="020B0604020202020204" pitchFamily="34" charset="0"/>
                <a:ea typeface="Times New Roman" panose="02020603050405020304" pitchFamily="18" charset="0"/>
              </a:rPr>
              <a:t>ENTRY</a:t>
            </a:r>
            <a:endParaRPr lang="en-GB" sz="1200" dirty="0">
              <a:effectLst/>
              <a:latin typeface="Times New Roman" panose="02020603050405020304" pitchFamily="18" charset="0"/>
              <a:ea typeface="Times New Roman" panose="02020603050405020304" pitchFamily="18" charset="0"/>
            </a:endParaRPr>
          </a:p>
          <a:p>
            <a:r>
              <a:rPr lang="en-GB" sz="900" b="1" dirty="0">
                <a:effectLst/>
                <a:latin typeface="Arial" panose="020B0604020202020204" pitchFamily="34" charset="0"/>
                <a:ea typeface="Times New Roman" panose="02020603050405020304" pitchFamily="18" charset="0"/>
              </a:rPr>
              <a:t> </a:t>
            </a:r>
            <a:endParaRPr lang="en-GB" sz="1200" dirty="0">
              <a:effectLst/>
              <a:latin typeface="Times New Roman" panose="02020603050405020304" pitchFamily="18" charset="0"/>
              <a:ea typeface="Times New Roman" panose="02020603050405020304" pitchFamily="18" charset="0"/>
            </a:endParaRPr>
          </a:p>
          <a:p>
            <a:r>
              <a:rPr lang="en-GB" sz="900" dirty="0">
                <a:effectLst/>
                <a:latin typeface="Arial" panose="020B0604020202020204" pitchFamily="34" charset="0"/>
                <a:ea typeface="Times New Roman" panose="02020603050405020304" pitchFamily="18" charset="0"/>
              </a:rPr>
              <a:t>Entry is available by on conclusion of legals.</a:t>
            </a:r>
            <a:endParaRPr lang="en-GB" sz="1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958570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525933" y="5026044"/>
            <a:ext cx="184731" cy="284052"/>
          </a:xfrm>
          <a:prstGeom prst="rect">
            <a:avLst/>
          </a:prstGeom>
          <a:noFill/>
        </p:spPr>
        <p:txBody>
          <a:bodyPr wrap="none" rtlCol="0">
            <a:spAutoFit/>
          </a:bodyPr>
          <a:lstStyle/>
          <a:p>
            <a:endParaRPr lang="en-US" sz="1246" dirty="0"/>
          </a:p>
        </p:txBody>
      </p:sp>
      <p:sp>
        <p:nvSpPr>
          <p:cNvPr id="68" name="Rectangle 67"/>
          <p:cNvSpPr/>
          <p:nvPr/>
        </p:nvSpPr>
        <p:spPr>
          <a:xfrm>
            <a:off x="-1740" y="8536883"/>
            <a:ext cx="6857999" cy="1369117"/>
          </a:xfrm>
          <a:prstGeom prst="rect">
            <a:avLst/>
          </a:pr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46" dirty="0">
                <a:solidFill>
                  <a:srgbClr val="006E51"/>
                </a:solidFill>
              </a:rPr>
              <a:t> </a:t>
            </a:r>
          </a:p>
        </p:txBody>
      </p:sp>
      <p:sp>
        <p:nvSpPr>
          <p:cNvPr id="51" name="Rectangle 50"/>
          <p:cNvSpPr/>
          <p:nvPr/>
        </p:nvSpPr>
        <p:spPr>
          <a:xfrm>
            <a:off x="27311" y="6009418"/>
            <a:ext cx="2996898" cy="198837"/>
          </a:xfrm>
          <a:prstGeom prst="rect">
            <a:avLst/>
          </a:prstGeom>
        </p:spPr>
        <p:txBody>
          <a:bodyPr wrap="square">
            <a:spAutoFit/>
          </a:bodyPr>
          <a:lstStyle/>
          <a:p>
            <a:pPr marL="157161" lvl="1" algn="just">
              <a:buClr>
                <a:srgbClr val="69BE28"/>
              </a:buClr>
            </a:pPr>
            <a:r>
              <a:rPr lang="en-US" sz="692" dirty="0">
                <a:solidFill>
                  <a:srgbClr val="6C6C6C"/>
                </a:solidFill>
                <a:latin typeface="Futura Lt BT" panose="020B0402020204020303" pitchFamily="34" charset="0"/>
              </a:rPr>
              <a:t>: </a:t>
            </a:r>
          </a:p>
        </p:txBody>
      </p:sp>
      <p:sp>
        <p:nvSpPr>
          <p:cNvPr id="53" name="Rectangle 52"/>
          <p:cNvSpPr/>
          <p:nvPr/>
        </p:nvSpPr>
        <p:spPr>
          <a:xfrm>
            <a:off x="1" y="0"/>
            <a:ext cx="6857999" cy="814933"/>
          </a:xfrm>
          <a:prstGeom prst="rect">
            <a:avLst/>
          </a:pr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46" dirty="0"/>
          </a:p>
        </p:txBody>
      </p:sp>
      <p:sp>
        <p:nvSpPr>
          <p:cNvPr id="16" name="TextBox 15">
            <a:extLst>
              <a:ext uri="{FF2B5EF4-FFF2-40B4-BE49-F238E27FC236}">
                <a16:creationId xmlns:a16="http://schemas.microsoft.com/office/drawing/2014/main" id="{F2582164-4608-B04B-C3D2-FDA211ADBD15}"/>
              </a:ext>
            </a:extLst>
          </p:cNvPr>
          <p:cNvSpPr txBox="1"/>
          <p:nvPr/>
        </p:nvSpPr>
        <p:spPr>
          <a:xfrm>
            <a:off x="-5165561" y="4366268"/>
            <a:ext cx="5816935" cy="307777"/>
          </a:xfrm>
          <a:prstGeom prst="rect">
            <a:avLst/>
          </a:prstGeom>
          <a:noFill/>
        </p:spPr>
        <p:txBody>
          <a:bodyPr wrap="square" rtlCol="0">
            <a:spAutoFit/>
          </a:bodyPr>
          <a:lstStyle/>
          <a:p>
            <a:r>
              <a:rPr lang="en-GB" sz="1400" dirty="0">
                <a:solidFill>
                  <a:schemeClr val="bg1">
                    <a:lumMod val="50000"/>
                  </a:schemeClr>
                </a:solidFill>
                <a:effectLst/>
                <a:latin typeface="Helvetica" panose="020B0604020202020204" pitchFamily="34" charset="0"/>
                <a:ea typeface="Times New Roman" panose="02020603050405020304" pitchFamily="18" charset="0"/>
                <a:cs typeface="Helvetica" panose="020B0604020202020204" pitchFamily="34" charset="0"/>
              </a:rPr>
              <a:t>.</a:t>
            </a:r>
          </a:p>
        </p:txBody>
      </p:sp>
      <p:sp>
        <p:nvSpPr>
          <p:cNvPr id="25" name="TextBox 24">
            <a:extLst>
              <a:ext uri="{FF2B5EF4-FFF2-40B4-BE49-F238E27FC236}">
                <a16:creationId xmlns:a16="http://schemas.microsoft.com/office/drawing/2014/main" id="{9E746E5A-73DD-0209-717C-90A328D7567F}"/>
              </a:ext>
            </a:extLst>
          </p:cNvPr>
          <p:cNvSpPr txBox="1"/>
          <p:nvPr/>
        </p:nvSpPr>
        <p:spPr>
          <a:xfrm>
            <a:off x="145331" y="8589222"/>
            <a:ext cx="6481139" cy="1200329"/>
          </a:xfrm>
          <a:prstGeom prst="rect">
            <a:avLst/>
          </a:prstGeom>
          <a:noFill/>
        </p:spPr>
        <p:txBody>
          <a:bodyPr wrap="square" rtlCol="0">
            <a:spAutoFit/>
          </a:bodyPr>
          <a:lstStyle/>
          <a:p>
            <a:r>
              <a:rPr lang="en-GB" sz="600" dirty="0">
                <a:solidFill>
                  <a:schemeClr val="bg1"/>
                </a:solidFill>
                <a:effectLst/>
                <a:latin typeface="Helvetica" panose="020B0604020202020204" pitchFamily="34" charset="0"/>
                <a:ea typeface="Calibri" panose="020F0502020204030204" pitchFamily="34" charset="0"/>
                <a:cs typeface="Helvetica" panose="020B0604020202020204" pitchFamily="34" charset="0"/>
              </a:rPr>
              <a:t>The information contained within these particulars has been checked, and unless otherwise stated, is understood to be materially correct at the date of publication.  After these details have been printed, circumstances may change outwith our control.</a:t>
            </a:r>
          </a:p>
          <a:p>
            <a:r>
              <a:rPr lang="en-GB" sz="600" dirty="0">
                <a:solidFill>
                  <a:schemeClr val="bg1"/>
                </a:solidFill>
                <a:effectLst/>
                <a:latin typeface="Helvetica" panose="020B0604020202020204" pitchFamily="34" charset="0"/>
                <a:ea typeface="Calibri" panose="020F0502020204030204" pitchFamily="34" charset="0"/>
                <a:cs typeface="Helvetica" panose="020B0604020202020204" pitchFamily="34" charset="0"/>
              </a:rPr>
              <a:t> </a:t>
            </a:r>
          </a:p>
          <a:p>
            <a:r>
              <a:rPr lang="en-GB" sz="600" dirty="0">
                <a:solidFill>
                  <a:schemeClr val="bg1"/>
                </a:solidFill>
                <a:effectLst/>
                <a:latin typeface="Helvetica" panose="020B0604020202020204" pitchFamily="34" charset="0"/>
                <a:ea typeface="Calibri" panose="020F0502020204030204" pitchFamily="34" charset="0"/>
                <a:cs typeface="Helvetica" panose="020B0604020202020204" pitchFamily="34" charset="0"/>
              </a:rPr>
              <a:t>Whitelaw Baikie Figes for themselves and for the vendors or lessors of this property whose agents they are give notice that:</a:t>
            </a:r>
          </a:p>
          <a:p>
            <a:r>
              <a:rPr lang="en-GB" sz="600" dirty="0">
                <a:solidFill>
                  <a:schemeClr val="bg1"/>
                </a:solidFill>
                <a:effectLst/>
                <a:latin typeface="Helvetica" panose="020B0604020202020204" pitchFamily="34" charset="0"/>
                <a:ea typeface="Calibri" panose="020F0502020204030204" pitchFamily="34" charset="0"/>
                <a:cs typeface="Helvetica" panose="020B0604020202020204" pitchFamily="34" charset="0"/>
              </a:rPr>
              <a:t> </a:t>
            </a:r>
          </a:p>
          <a:p>
            <a:pPr marL="342900" lvl="0" indent="-342900">
              <a:buFont typeface="+mj-lt"/>
              <a:buAutoNum type="romanLcParenR"/>
            </a:pPr>
            <a:r>
              <a:rPr lang="en-GB" sz="600" dirty="0">
                <a:solidFill>
                  <a:schemeClr val="bg1"/>
                </a:solidFill>
                <a:effectLst/>
                <a:latin typeface="Helvetica" panose="020B0604020202020204" pitchFamily="34" charset="0"/>
                <a:ea typeface="Calibri" panose="020F0502020204030204" pitchFamily="34" charset="0"/>
                <a:cs typeface="Helvetica" panose="020B0604020202020204" pitchFamily="34" charset="0"/>
              </a:rPr>
              <a:t>the particulars are set out as a general outline only for the guidance of intending purchasers or lessees, and do not constitute part of an offer or contract</a:t>
            </a:r>
          </a:p>
          <a:p>
            <a:pPr marL="342900" lvl="0" indent="-342900">
              <a:buFont typeface="+mj-lt"/>
              <a:buAutoNum type="romanLcParenR"/>
            </a:pPr>
            <a:r>
              <a:rPr lang="en-GB" sz="600" dirty="0">
                <a:solidFill>
                  <a:schemeClr val="bg1"/>
                </a:solidFill>
                <a:effectLst/>
                <a:latin typeface="Helvetica" panose="020B0604020202020204" pitchFamily="34" charset="0"/>
                <a:ea typeface="Calibri" panose="020F0502020204030204" pitchFamily="34" charset="0"/>
                <a:cs typeface="Helvetica" panose="020B0604020202020204" pitchFamily="34" charset="0"/>
              </a:rPr>
              <a:t>all descriptions, dimensions, references to condition and necessary permission for use and occupation, and other details are given without responsibility and any intending purchasers or lessees should not rely on them as statements or representations of fact but must satisfy themselves by inspection or otherwise as to the correctness of each of them and are advised to do so</a:t>
            </a:r>
          </a:p>
          <a:p>
            <a:pPr marL="342900" lvl="0" indent="-342900">
              <a:buFont typeface="+mj-lt"/>
              <a:buAutoNum type="romanLcParenR"/>
            </a:pPr>
            <a:r>
              <a:rPr lang="en-GB" sz="600" dirty="0">
                <a:solidFill>
                  <a:schemeClr val="bg1"/>
                </a:solidFill>
                <a:effectLst/>
                <a:latin typeface="Helvetica" panose="020B0604020202020204" pitchFamily="34" charset="0"/>
                <a:ea typeface="Calibri" panose="020F0502020204030204" pitchFamily="34" charset="0"/>
                <a:cs typeface="Helvetica" panose="020B0604020202020204" pitchFamily="34" charset="0"/>
              </a:rPr>
              <a:t>no person in the employment of Whitelaw Baikie Figes has any authority to give any representation or warranty whatsoever in relation to this property</a:t>
            </a:r>
          </a:p>
          <a:p>
            <a:pPr marL="342900" lvl="0" indent="-342900">
              <a:buFont typeface="+mj-lt"/>
              <a:buAutoNum type="romanLcParenR"/>
            </a:pPr>
            <a:r>
              <a:rPr lang="en-GB" sz="600" dirty="0">
                <a:solidFill>
                  <a:schemeClr val="bg1"/>
                </a:solidFill>
                <a:effectLst/>
                <a:latin typeface="Helvetica" panose="020B0604020202020204" pitchFamily="34" charset="0"/>
                <a:ea typeface="Calibri" panose="020F0502020204030204" pitchFamily="34" charset="0"/>
                <a:cs typeface="Helvetica" panose="020B0604020202020204" pitchFamily="34" charset="0"/>
              </a:rPr>
              <a:t>all prices, rents and premiums quoted are exclusive of VAT at the current rate</a:t>
            </a:r>
          </a:p>
          <a:p>
            <a:pPr marL="342900" lvl="0" indent="-342900">
              <a:buFont typeface="+mj-lt"/>
              <a:buAutoNum type="romanLcParenR"/>
            </a:pPr>
            <a:r>
              <a:rPr lang="en-GB" sz="600" dirty="0">
                <a:solidFill>
                  <a:schemeClr val="bg1"/>
                </a:solidFill>
                <a:effectLst/>
                <a:latin typeface="Helvetica" panose="020B0604020202020204" pitchFamily="34" charset="0"/>
                <a:ea typeface="Calibri" panose="020F0502020204030204" pitchFamily="34" charset="0"/>
                <a:cs typeface="Helvetica" panose="020B0604020202020204" pitchFamily="34" charset="0"/>
              </a:rPr>
              <a:t>any rateable values quoted have been supplied by reference to the relevant local rating authority.  Interested lessees are advised to satisfy themselves as to their accuracy.</a:t>
            </a:r>
          </a:p>
        </p:txBody>
      </p:sp>
      <p:sp>
        <p:nvSpPr>
          <p:cNvPr id="26" name="TextBox 25">
            <a:extLst>
              <a:ext uri="{FF2B5EF4-FFF2-40B4-BE49-F238E27FC236}">
                <a16:creationId xmlns:a16="http://schemas.microsoft.com/office/drawing/2014/main" id="{53143FF6-8113-CE68-66BD-AD809CED6E8E}"/>
              </a:ext>
            </a:extLst>
          </p:cNvPr>
          <p:cNvSpPr txBox="1"/>
          <p:nvPr/>
        </p:nvSpPr>
        <p:spPr>
          <a:xfrm>
            <a:off x="43672" y="80943"/>
            <a:ext cx="2219064" cy="600164"/>
          </a:xfrm>
          <a:prstGeom prst="rect">
            <a:avLst/>
          </a:prstGeom>
          <a:noFill/>
        </p:spPr>
        <p:txBody>
          <a:bodyPr wrap="square" rtlCol="0">
            <a:spAutoFit/>
          </a:bodyPr>
          <a:lstStyle/>
          <a:p>
            <a:r>
              <a:rPr lang="en-GB" sz="1100" dirty="0">
                <a:solidFill>
                  <a:srgbClr val="7030A0"/>
                </a:solidFill>
                <a:latin typeface="Helvetica" panose="020B0604020202020204" pitchFamily="34" charset="0"/>
                <a:cs typeface="Helvetica" panose="020B0604020202020204" pitchFamily="34" charset="0"/>
              </a:rPr>
              <a:t>wbf</a:t>
            </a:r>
            <a:r>
              <a:rPr lang="en-GB" sz="1100" dirty="0">
                <a:solidFill>
                  <a:srgbClr val="7030A0"/>
                </a:solidFill>
                <a:latin typeface="Calibri" panose="020F0502020204030204" pitchFamily="34" charset="0"/>
                <a:cs typeface="Calibri" panose="020F0502020204030204" pitchFamily="34" charset="0"/>
              </a:rPr>
              <a:t>.</a:t>
            </a:r>
          </a:p>
          <a:p>
            <a:r>
              <a:rPr lang="en-GB" sz="1100" dirty="0">
                <a:solidFill>
                  <a:schemeClr val="bg1"/>
                </a:solidFill>
                <a:latin typeface="Calibri" panose="020F0502020204030204" pitchFamily="34" charset="0"/>
                <a:cs typeface="Calibri" panose="020F0502020204030204" pitchFamily="34" charset="0"/>
              </a:rPr>
              <a:t>whitelaw baikie figes</a:t>
            </a:r>
          </a:p>
          <a:p>
            <a:r>
              <a:rPr lang="en-GB" sz="1100" dirty="0">
                <a:solidFill>
                  <a:schemeClr val="bg1"/>
                </a:solidFill>
                <a:latin typeface="Helvetica" panose="020B0604020202020204" pitchFamily="34" charset="0"/>
                <a:cs typeface="Helvetica" panose="020B0604020202020204" pitchFamily="34" charset="0"/>
              </a:rPr>
              <a:t>0141 221 6161</a:t>
            </a:r>
          </a:p>
        </p:txBody>
      </p:sp>
      <p:sp>
        <p:nvSpPr>
          <p:cNvPr id="27" name="TextBox 26">
            <a:extLst>
              <a:ext uri="{FF2B5EF4-FFF2-40B4-BE49-F238E27FC236}">
                <a16:creationId xmlns:a16="http://schemas.microsoft.com/office/drawing/2014/main" id="{9C9E2C86-D75F-AC6E-9221-1EF3E5D04310}"/>
              </a:ext>
            </a:extLst>
          </p:cNvPr>
          <p:cNvSpPr txBox="1"/>
          <p:nvPr/>
        </p:nvSpPr>
        <p:spPr>
          <a:xfrm>
            <a:off x="5436683" y="161552"/>
            <a:ext cx="1377645" cy="261610"/>
          </a:xfrm>
          <a:prstGeom prst="rect">
            <a:avLst/>
          </a:prstGeom>
          <a:noFill/>
        </p:spPr>
        <p:txBody>
          <a:bodyPr wrap="square" rtlCol="0">
            <a:spAutoFit/>
          </a:bodyPr>
          <a:lstStyle/>
          <a:p>
            <a:r>
              <a:rPr lang="en-GB" sz="1100" dirty="0">
                <a:solidFill>
                  <a:srgbClr val="7030A0"/>
                </a:solidFill>
                <a:latin typeface="Helvetica" panose="020B0604020202020204" pitchFamily="34" charset="0"/>
                <a:cs typeface="Helvetica" panose="020B0604020202020204" pitchFamily="34" charset="0"/>
              </a:rPr>
              <a:t>www.wbf.co.uk</a:t>
            </a:r>
          </a:p>
        </p:txBody>
      </p:sp>
      <p:sp>
        <p:nvSpPr>
          <p:cNvPr id="3" name="TextBox 2">
            <a:extLst>
              <a:ext uri="{FF2B5EF4-FFF2-40B4-BE49-F238E27FC236}">
                <a16:creationId xmlns:a16="http://schemas.microsoft.com/office/drawing/2014/main" id="{0428941B-22E2-A5BD-330D-EF0EEA372467}"/>
              </a:ext>
            </a:extLst>
          </p:cNvPr>
          <p:cNvSpPr txBox="1"/>
          <p:nvPr/>
        </p:nvSpPr>
        <p:spPr>
          <a:xfrm>
            <a:off x="41725" y="1000817"/>
            <a:ext cx="6415346" cy="2031325"/>
          </a:xfrm>
          <a:prstGeom prst="rect">
            <a:avLst/>
          </a:prstGeom>
          <a:noFill/>
        </p:spPr>
        <p:txBody>
          <a:bodyPr wrap="square">
            <a:spAutoFit/>
          </a:bodyPr>
          <a:lstStyle/>
          <a:p>
            <a:r>
              <a:rPr lang="en-GB" sz="900" b="1" dirty="0">
                <a:effectLst/>
                <a:latin typeface="Arial" panose="020B0604020202020204" pitchFamily="34" charset="0"/>
                <a:ea typeface="Times New Roman" panose="02020603050405020304" pitchFamily="18" charset="0"/>
              </a:rPr>
              <a:t>MONEY LAUNDERING REGULATIONS</a:t>
            </a:r>
            <a:endParaRPr lang="en-GB" sz="1200" dirty="0">
              <a:effectLst/>
              <a:latin typeface="Times New Roman" panose="02020603050405020304" pitchFamily="18" charset="0"/>
              <a:ea typeface="Times New Roman" panose="02020603050405020304" pitchFamily="18" charset="0"/>
            </a:endParaRPr>
          </a:p>
          <a:p>
            <a:r>
              <a:rPr lang="en-GB" sz="900" dirty="0">
                <a:effectLst/>
                <a:latin typeface="Arial" panose="020B0604020202020204" pitchFamily="34" charset="0"/>
                <a:ea typeface="Times New Roman" panose="02020603050405020304" pitchFamily="18" charset="0"/>
              </a:rPr>
              <a:t> </a:t>
            </a:r>
            <a:endParaRPr lang="en-GB" sz="1200" dirty="0">
              <a:effectLst/>
              <a:latin typeface="Times New Roman" panose="02020603050405020304" pitchFamily="18" charset="0"/>
              <a:ea typeface="Times New Roman" panose="02020603050405020304" pitchFamily="18" charset="0"/>
            </a:endParaRPr>
          </a:p>
          <a:p>
            <a:r>
              <a:rPr lang="en-GB" sz="900" dirty="0">
                <a:effectLst/>
                <a:latin typeface="Arial" panose="020B0604020202020204" pitchFamily="34" charset="0"/>
                <a:ea typeface="Times New Roman" panose="02020603050405020304" pitchFamily="18" charset="0"/>
              </a:rPr>
              <a:t>To comply with Money Laundering Regulations we are legally required to undertake due diligence on prospective purchasers/tenants which will at a minimum include proof of identity/address and funding.  Applicable documentation will therefore be required on agreement of Heads of Terms.</a:t>
            </a:r>
            <a:endParaRPr lang="en-GB" sz="1200" dirty="0">
              <a:effectLst/>
              <a:latin typeface="Times New Roman" panose="02020603050405020304" pitchFamily="18" charset="0"/>
              <a:ea typeface="Times New Roman" panose="02020603050405020304" pitchFamily="18" charset="0"/>
            </a:endParaRPr>
          </a:p>
          <a:p>
            <a:r>
              <a:rPr lang="en-GB" sz="900" b="1" dirty="0">
                <a:effectLst/>
                <a:latin typeface="Arial" panose="020B0604020202020204" pitchFamily="34" charset="0"/>
                <a:ea typeface="Times New Roman" panose="02020603050405020304" pitchFamily="18" charset="0"/>
              </a:rPr>
              <a:t> </a:t>
            </a:r>
            <a:endParaRPr lang="en-GB" sz="1200" dirty="0">
              <a:effectLst/>
              <a:latin typeface="Times New Roman" panose="02020603050405020304" pitchFamily="18" charset="0"/>
              <a:ea typeface="Times New Roman" panose="02020603050405020304" pitchFamily="18" charset="0"/>
            </a:endParaRPr>
          </a:p>
          <a:p>
            <a:br>
              <a:rPr lang="en-GB" sz="900" b="1" dirty="0">
                <a:effectLst/>
                <a:latin typeface="Arial" panose="020B0604020202020204" pitchFamily="34" charset="0"/>
                <a:ea typeface="Times New Roman" panose="02020603050405020304" pitchFamily="18" charset="0"/>
              </a:rPr>
            </a:br>
            <a:r>
              <a:rPr lang="en-GB" sz="900" b="1" dirty="0">
                <a:effectLst/>
                <a:latin typeface="Arial" panose="020B0604020202020204" pitchFamily="34" charset="0"/>
                <a:ea typeface="Times New Roman" panose="02020603050405020304" pitchFamily="18" charset="0"/>
              </a:rPr>
              <a:t>VIEWING &amp; FURTHER INFORMATION</a:t>
            </a:r>
            <a:endParaRPr lang="en-GB" sz="1200" dirty="0">
              <a:effectLst/>
              <a:latin typeface="Times New Roman" panose="02020603050405020304" pitchFamily="18" charset="0"/>
              <a:ea typeface="Times New Roman" panose="02020603050405020304" pitchFamily="18" charset="0"/>
            </a:endParaRPr>
          </a:p>
          <a:p>
            <a:r>
              <a:rPr lang="en-GB" sz="900" b="1" dirty="0">
                <a:effectLst/>
                <a:latin typeface="Arial" panose="020B0604020202020204" pitchFamily="34" charset="0"/>
                <a:ea typeface="Times New Roman" panose="02020603050405020304" pitchFamily="18" charset="0"/>
              </a:rPr>
              <a:t> </a:t>
            </a:r>
            <a:endParaRPr lang="en-GB" sz="1200" dirty="0">
              <a:effectLst/>
              <a:latin typeface="Times New Roman" panose="02020603050405020304" pitchFamily="18" charset="0"/>
              <a:ea typeface="Times New Roman" panose="02020603050405020304" pitchFamily="18" charset="0"/>
            </a:endParaRPr>
          </a:p>
          <a:p>
            <a:r>
              <a:rPr lang="en-GB" sz="900" dirty="0">
                <a:effectLst/>
                <a:latin typeface="Arial" panose="020B0604020202020204" pitchFamily="34" charset="0"/>
                <a:ea typeface="Times New Roman" panose="02020603050405020304" pitchFamily="18" charset="0"/>
              </a:rPr>
              <a:t>Access can be arranged through the letting agents;</a:t>
            </a:r>
            <a:endParaRPr lang="en-GB" sz="1200" dirty="0">
              <a:effectLst/>
              <a:latin typeface="Times New Roman" panose="02020603050405020304" pitchFamily="18" charset="0"/>
              <a:ea typeface="Times New Roman" panose="02020603050405020304" pitchFamily="18" charset="0"/>
            </a:endParaRPr>
          </a:p>
          <a:p>
            <a:r>
              <a:rPr lang="es-ES" sz="900" dirty="0">
                <a:effectLst/>
                <a:latin typeface="Arial" panose="020B0604020202020204" pitchFamily="34" charset="0"/>
                <a:ea typeface="Times New Roman" panose="02020603050405020304" pitchFamily="18" charset="0"/>
              </a:rPr>
              <a:t> </a:t>
            </a:r>
            <a:endParaRPr lang="en-GB" sz="1200" dirty="0">
              <a:effectLst/>
              <a:latin typeface="Times New Roman" panose="02020603050405020304" pitchFamily="18" charset="0"/>
              <a:ea typeface="Times New Roman" panose="02020603050405020304" pitchFamily="18" charset="0"/>
            </a:endParaRPr>
          </a:p>
          <a:p>
            <a:r>
              <a:rPr lang="es-ES" sz="900" dirty="0">
                <a:effectLst/>
                <a:latin typeface="Arial" panose="020B0604020202020204" pitchFamily="34" charset="0"/>
                <a:ea typeface="Times New Roman" panose="02020603050405020304" pitchFamily="18" charset="0"/>
              </a:rPr>
              <a:t>Tel:		0141 221 6161</a:t>
            </a:r>
            <a:endParaRPr lang="en-GB" sz="1200" dirty="0">
              <a:effectLst/>
              <a:latin typeface="Times New Roman" panose="02020603050405020304" pitchFamily="18" charset="0"/>
              <a:ea typeface="Times New Roman" panose="02020603050405020304" pitchFamily="18" charset="0"/>
            </a:endParaRPr>
          </a:p>
          <a:p>
            <a:r>
              <a:rPr lang="en-GB" sz="900" dirty="0">
                <a:effectLst/>
                <a:latin typeface="Arial" panose="020B0604020202020204" pitchFamily="34" charset="0"/>
                <a:ea typeface="Times New Roman" panose="02020603050405020304" pitchFamily="18" charset="0"/>
              </a:rPr>
              <a:t>Contact:	 	Gavin Anderson</a:t>
            </a:r>
            <a:endParaRPr lang="en-GB" sz="1200" dirty="0">
              <a:effectLst/>
              <a:latin typeface="Times New Roman" panose="02020603050405020304" pitchFamily="18" charset="0"/>
              <a:ea typeface="Times New Roman" panose="02020603050405020304" pitchFamily="18" charset="0"/>
            </a:endParaRPr>
          </a:p>
          <a:p>
            <a:r>
              <a:rPr lang="en-GB" sz="900" dirty="0">
                <a:effectLst/>
                <a:latin typeface="Arial" panose="020B0604020202020204" pitchFamily="34" charset="0"/>
                <a:ea typeface="Times New Roman" panose="02020603050405020304" pitchFamily="18" charset="0"/>
              </a:rPr>
              <a:t>Email:	 	</a:t>
            </a:r>
            <a:r>
              <a:rPr lang="en-GB" sz="900" u="sng" dirty="0">
                <a:solidFill>
                  <a:srgbClr val="0000FF"/>
                </a:solidFill>
                <a:effectLst/>
                <a:latin typeface="Arial" panose="020B0604020202020204" pitchFamily="34" charset="0"/>
                <a:ea typeface="Times New Roman" panose="02020603050405020304" pitchFamily="18" charset="0"/>
                <a:hlinkClick r:id="rId2"/>
              </a:rPr>
              <a:t>gavin@wbf.co.uk</a:t>
            </a:r>
            <a:endParaRPr lang="en-GB" sz="1200" dirty="0">
              <a:effectLst/>
              <a:latin typeface="Times New Roman" panose="02020603050405020304" pitchFamily="18" charset="0"/>
              <a:ea typeface="Times New Roman" panose="02020603050405020304" pitchFamily="18" charset="0"/>
            </a:endParaRPr>
          </a:p>
        </p:txBody>
      </p:sp>
      <p:pic>
        <p:nvPicPr>
          <p:cNvPr id="4" name="Picture 3">
            <a:extLst>
              <a:ext uri="{FF2B5EF4-FFF2-40B4-BE49-F238E27FC236}">
                <a16:creationId xmlns:a16="http://schemas.microsoft.com/office/drawing/2014/main" id="{5B3D7EE8-D93F-B249-8852-C443228F0B38}"/>
              </a:ext>
            </a:extLst>
          </p:cNvPr>
          <p:cNvPicPr>
            <a:picLocks noChangeAspect="1"/>
          </p:cNvPicPr>
          <p:nvPr/>
        </p:nvPicPr>
        <p:blipFill>
          <a:blip r:embed="rId3"/>
          <a:stretch>
            <a:fillRect/>
          </a:stretch>
        </p:blipFill>
        <p:spPr>
          <a:xfrm>
            <a:off x="942536" y="3381520"/>
            <a:ext cx="4980864" cy="4856266"/>
          </a:xfrm>
          <a:prstGeom prst="rect">
            <a:avLst/>
          </a:prstGeom>
          <a:ln w="19050">
            <a:solidFill>
              <a:schemeClr val="tx1"/>
            </a:solidFill>
          </a:ln>
        </p:spPr>
      </p:pic>
      <p:sp>
        <p:nvSpPr>
          <p:cNvPr id="9" name="TextBox 8">
            <a:extLst>
              <a:ext uri="{FF2B5EF4-FFF2-40B4-BE49-F238E27FC236}">
                <a16:creationId xmlns:a16="http://schemas.microsoft.com/office/drawing/2014/main" id="{7AA69570-BA49-1DDA-E25E-1AAA47E68AC1}"/>
              </a:ext>
            </a:extLst>
          </p:cNvPr>
          <p:cNvSpPr txBox="1"/>
          <p:nvPr/>
        </p:nvSpPr>
        <p:spPr>
          <a:xfrm>
            <a:off x="-322970" y="3034995"/>
            <a:ext cx="6949440" cy="230832"/>
          </a:xfrm>
          <a:prstGeom prst="rect">
            <a:avLst/>
          </a:prstGeom>
          <a:noFill/>
        </p:spPr>
        <p:txBody>
          <a:bodyPr wrap="square">
            <a:spAutoFit/>
          </a:bodyPr>
          <a:lstStyle/>
          <a:p>
            <a:pPr algn="ctr"/>
            <a:r>
              <a:rPr lang="en-GB" sz="900" b="1" dirty="0">
                <a:effectLst/>
                <a:latin typeface="Arial" panose="020B0604020202020204" pitchFamily="34" charset="0"/>
                <a:ea typeface="Times New Roman" panose="02020603050405020304" pitchFamily="18" charset="0"/>
              </a:rPr>
              <a:t>LOCATION PLAN</a:t>
            </a:r>
            <a:endParaRPr lang="en-GB" sz="1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831707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BRE Fonts">
      <a:majorFont>
        <a:latin typeface="Futura Md BT Bold"/>
        <a:ea typeface=""/>
        <a:cs typeface=""/>
      </a:majorFont>
      <a:minorFont>
        <a:latin typeface="Futura Lt B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297</TotalTime>
  <Words>684</Words>
  <Application>Microsoft Office PowerPoint</Application>
  <PresentationFormat>A4 Paper (210x297 mm)</PresentationFormat>
  <Paragraphs>98</Paragraphs>
  <Slides>2</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vt:i4>
      </vt:variant>
    </vt:vector>
  </HeadingPairs>
  <TitlesOfParts>
    <vt:vector size="10" baseType="lpstr">
      <vt:lpstr>Aptos</vt:lpstr>
      <vt:lpstr>Arial</vt:lpstr>
      <vt:lpstr>Calibri</vt:lpstr>
      <vt:lpstr>Futura Hv BT</vt:lpstr>
      <vt:lpstr>Futura Lt BT</vt:lpstr>
      <vt:lpstr>Helvetica</vt:lpstr>
      <vt:lpstr>Times New Roman</vt:lpstr>
      <vt:lpstr>Office Theme</vt:lpstr>
      <vt:lpstr>PowerPoint Presentation</vt:lpstr>
      <vt:lpstr>PowerPoint Presentation</vt:lpstr>
    </vt:vector>
  </TitlesOfParts>
  <Company>CBRE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Trish Kim</dc:creator>
  <cp:lastModifiedBy>Colette Brough</cp:lastModifiedBy>
  <cp:revision>275</cp:revision>
  <cp:lastPrinted>2017-04-13T14:52:33Z</cp:lastPrinted>
  <dcterms:created xsi:type="dcterms:W3CDTF">2015-09-23T15:05:34Z</dcterms:created>
  <dcterms:modified xsi:type="dcterms:W3CDTF">2026-03-30T11:31:54Z</dcterms:modified>
</cp:coreProperties>
</file>